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61" r:id="rId2"/>
    <p:sldId id="294" r:id="rId3"/>
    <p:sldId id="324" r:id="rId4"/>
    <p:sldId id="325" r:id="rId5"/>
    <p:sldId id="326" r:id="rId6"/>
    <p:sldId id="268" r:id="rId7"/>
    <p:sldId id="303" r:id="rId8"/>
    <p:sldId id="302" r:id="rId9"/>
    <p:sldId id="262" r:id="rId10"/>
    <p:sldId id="309" r:id="rId11"/>
    <p:sldId id="327" r:id="rId12"/>
    <p:sldId id="328" r:id="rId13"/>
    <p:sldId id="329" r:id="rId14"/>
    <p:sldId id="330" r:id="rId15"/>
    <p:sldId id="333" r:id="rId16"/>
    <p:sldId id="331" r:id="rId17"/>
    <p:sldId id="332" r:id="rId18"/>
    <p:sldId id="305" r:id="rId19"/>
    <p:sldId id="307" r:id="rId20"/>
    <p:sldId id="334" r:id="rId21"/>
    <p:sldId id="335" r:id="rId22"/>
    <p:sldId id="308" r:id="rId23"/>
    <p:sldId id="336" r:id="rId24"/>
    <p:sldId id="304" r:id="rId25"/>
    <p:sldId id="310" r:id="rId26"/>
    <p:sldId id="337" r:id="rId27"/>
    <p:sldId id="311" r:id="rId28"/>
    <p:sldId id="338" r:id="rId29"/>
    <p:sldId id="339" r:id="rId30"/>
    <p:sldId id="340" r:id="rId31"/>
    <p:sldId id="341" r:id="rId32"/>
    <p:sldId id="317" r:id="rId33"/>
    <p:sldId id="312" r:id="rId34"/>
    <p:sldId id="342" r:id="rId35"/>
    <p:sldId id="343" r:id="rId36"/>
    <p:sldId id="319" r:id="rId37"/>
    <p:sldId id="313" r:id="rId38"/>
    <p:sldId id="314" r:id="rId39"/>
    <p:sldId id="315" r:id="rId40"/>
    <p:sldId id="344" r:id="rId41"/>
    <p:sldId id="320" r:id="rId42"/>
    <p:sldId id="345" r:id="rId43"/>
    <p:sldId id="346" r:id="rId44"/>
    <p:sldId id="347" r:id="rId45"/>
    <p:sldId id="321" r:id="rId46"/>
    <p:sldId id="348" r:id="rId47"/>
    <p:sldId id="349" r:id="rId48"/>
    <p:sldId id="266" r:id="rId49"/>
  </p:sldIdLst>
  <p:sldSz cx="12192000" cy="6858000"/>
  <p:notesSz cx="6797675" cy="98742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  <a:srgbClr val="FF9900"/>
    <a:srgbClr val="F86E06"/>
    <a:srgbClr val="FEDC98"/>
    <a:srgbClr val="FED2FB"/>
    <a:srgbClr val="FB0DBD"/>
    <a:srgbClr val="FF0066"/>
    <a:srgbClr val="99FF66"/>
    <a:srgbClr val="FF7C80"/>
    <a:srgbClr val="E70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673" autoAdjust="0"/>
  </p:normalViewPr>
  <p:slideViewPr>
    <p:cSldViewPr snapToGrid="0" snapToObjects="1">
      <p:cViewPr>
        <p:scale>
          <a:sx n="50" d="100"/>
          <a:sy n="50" d="100"/>
        </p:scale>
        <p:origin x="75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-3762" y="-12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03416-4FD2-4AF2-94DF-DE9E62F47BF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145F0-2205-4C51-A18D-A84304CF7F2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928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145F0-2205-4C51-A18D-A84304CF7F2C}" type="slidenum">
              <a:rPr lang="de-DE" smtClean="0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80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C4E673A-755C-494B-B42B-594663DB9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80616C3C-DB2E-4E49-A06A-445B13987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A197A5D2-7406-FC40-A227-A5101BD5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71DFF4F3-AAFB-644B-BD2A-575E3BF1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66062CF6-73EB-914A-96E3-F7E48F3D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85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1B911F6-0777-1C4F-89ED-1E95A8DC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D4B6414D-A00D-2145-A643-D76733E91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FD8C158-10FB-3D46-8A6E-269716DC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39FBFF45-B7FB-C348-884C-B1C8F4ED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FF420F68-C217-E74B-9C89-DE018DAE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32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="" xmlns:a16="http://schemas.microsoft.com/office/drawing/2014/main" id="{8D43E9C4-9779-7F40-98D8-6557027D4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B5D6AA4C-0FAA-554E-BCED-D3A76CA2C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C06C8C1F-313A-754E-A180-8284AAF6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3907E5AE-284F-AD47-B69F-8D2929B6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2ED013AD-4262-1045-A53B-A4EC9C97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6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4F4A340-F56E-5545-8D3F-8E8847831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DCD3CE8-CBE7-4647-B330-18CBB9623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5DA16D17-306C-4C43-BFC4-60F115D57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C2B3CAB4-CFE5-BE43-85AF-40D32A420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78F168B9-BBC5-DA46-92FF-C16F11F5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7787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4FA9D77-B381-194E-A1B2-2D18D552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AB7D5E01-5226-E648-AAD3-06E6CD1AF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CDE82DCF-2AA2-964F-84A0-C12062F3C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91AF65D4-F4F7-194F-9C84-B711BF9B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86DBFC93-4BA5-9444-9E0A-7BF36A64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104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289EFCA-8EED-3448-867A-1F34F2779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0193485-10C6-AE42-B9AB-2B4331BE4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D280F09D-3A66-7544-BEB0-FF33DA3CE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71376EE1-7DE6-AA4B-8B4D-68AA86282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B36EF65D-04E1-C949-B575-FC8B574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7950F29E-BE35-D848-9166-1C466FB7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970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CBF6BF7-D663-CC4A-85E7-1D93F5647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8CD9A769-9C42-954A-8812-B4A4EADB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BD95C86F-7C9C-8448-A4BA-C9E571BC9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8EC42804-078B-9B45-92BC-491E53EB9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AAB5F395-C94A-0048-8FC5-0073BA820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="" xmlns:a16="http://schemas.microsoft.com/office/drawing/2014/main" id="{7C294265-EA96-1142-98B5-E00BD5C80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126D22C6-C4C8-2649-88C0-E6A3EACD5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4C315AD4-00E3-DA4D-8FF1-3D446B65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96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B299F9C-CE7A-804F-8829-00C9ABED7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6578782F-2A7E-E44A-BECD-914B75C06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93453C4D-F326-AF4E-A636-2A3323CE6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D0011E1F-DEE3-0346-93A2-C6C51C57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49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="" xmlns:a16="http://schemas.microsoft.com/office/drawing/2014/main" id="{0DED63B6-464B-4F46-A76A-F035EC65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5775217A-E22A-7E4C-A618-81A40E815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640C391-45EF-494A-B43E-9CF69CD91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485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3D08157-BF37-094F-8461-9AA8A58DD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9FF60FF7-2717-214C-A766-A2F09840F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93D55286-0551-F243-857B-F27B07DCC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121788D2-4F8D-F64F-8E16-53C852A23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186C229B-3015-9E46-A2A5-8EDC5313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45498FE4-C38E-6F4A-A33D-99B95123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789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80D5C76-5543-0345-8351-CF48A82F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="" xmlns:a16="http://schemas.microsoft.com/office/drawing/2014/main" id="{532E8B34-C137-EF4F-A6BB-05FBD1CE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B59D12B4-B701-1A48-8DE9-7C67B8C71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86CCDFE1-F66D-254F-8E69-CF56D2D47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7E357BBB-208B-724F-A520-1C3DC679D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7CA8F300-939D-2847-9668-E917EB6C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139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38C2655C-AFFA-0D48-BF73-185AFEEED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2DE60D81-714A-3547-9A07-FD901D095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F77FABF-E9F7-C940-AC97-0CD71323A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66517-6AD7-E747-BA11-B4C34BC21602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B0852423-8C59-6D4C-ACE8-75C947B1F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72629940-C6F4-D14A-8B6D-681F0207E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6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11669"/>
            <a:ext cx="6035040" cy="646331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 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en-US" sz="1200" dirty="0" smtClean="0">
                <a:latin typeface="Helvetica" pitchFamily="2" charset="0"/>
              </a:rPr>
              <a:t>01</a:t>
            </a:r>
            <a:endParaRPr lang="en-US" sz="1200" dirty="0">
              <a:latin typeface="Helvetica" pitchFamily="2" charset="0"/>
            </a:endParaRPr>
          </a:p>
        </p:txBody>
      </p:sp>
      <p:cxnSp>
        <p:nvCxnSpPr>
          <p:cNvPr id="25" name="Gerade Verbindung 24">
            <a:extLst>
              <a:ext uri="{FF2B5EF4-FFF2-40B4-BE49-F238E27FC236}">
                <a16:creationId xmlns="" xmlns:a16="http://schemas.microsoft.com/office/drawing/2014/main" id="{799DA079-77C0-B54F-B0D5-7941687C3CD5}"/>
              </a:ext>
            </a:extLst>
          </p:cNvPr>
          <p:cNvCxnSpPr/>
          <p:nvPr/>
        </p:nvCxnSpPr>
        <p:spPr>
          <a:xfrm flipV="1">
            <a:off x="253497" y="611004"/>
            <a:ext cx="0" cy="4745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="" xmlns:a16="http://schemas.microsoft.com/office/drawing/2014/main" id="{BB8A7301-2652-4146-93A9-1BB932E87419}"/>
              </a:ext>
            </a:extLst>
          </p:cNvPr>
          <p:cNvCxnSpPr/>
          <p:nvPr/>
        </p:nvCxnSpPr>
        <p:spPr>
          <a:xfrm flipV="1">
            <a:off x="5893806" y="611004"/>
            <a:ext cx="0" cy="4745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5976858" y="2983637"/>
            <a:ext cx="6042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The basics of “MacCready flying”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7" y="648209"/>
            <a:ext cx="5640309" cy="37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5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10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291346" y="842838"/>
            <a:ext cx="4031311" cy="923330"/>
          </a:xfrm>
          <a:prstGeom prst="rect">
            <a:avLst/>
          </a:prstGeom>
          <a:solidFill>
            <a:srgbClr val="FEDC98"/>
          </a:solidFill>
          <a:ln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In “still” or “dead” air we remember, </a:t>
            </a:r>
            <a:br>
              <a:rPr lang="en-US" b="1" dirty="0" smtClean="0">
                <a:solidFill>
                  <a:srgbClr val="920000"/>
                </a:solidFill>
              </a:rPr>
            </a:br>
            <a:r>
              <a:rPr lang="en-US" b="1" dirty="0" smtClean="0">
                <a:solidFill>
                  <a:srgbClr val="920000"/>
                </a:solidFill>
              </a:rPr>
              <a:t>that we can glide for about 39,74km </a:t>
            </a:r>
          </a:p>
          <a:p>
            <a:pPr algn="ctr"/>
            <a:r>
              <a:rPr lang="en-US" b="1" dirty="0" smtClean="0">
                <a:solidFill>
                  <a:srgbClr val="920000"/>
                </a:solidFill>
              </a:rPr>
              <a:t>out of 1000m of altitude.</a:t>
            </a:r>
            <a:endParaRPr lang="en-US" b="1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6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11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9" name="Picture 2" descr="F:\Aussie_Fotos\Polars&amp;MC\Polar_0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217"/>
            <a:ext cx="12191999" cy="56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291346" y="842838"/>
            <a:ext cx="4031311" cy="923330"/>
          </a:xfrm>
          <a:prstGeom prst="rect">
            <a:avLst/>
          </a:prstGeom>
          <a:solidFill>
            <a:srgbClr val="FEDC98"/>
          </a:solidFill>
          <a:ln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In “still” or “dead” air we remember, </a:t>
            </a:r>
            <a:br>
              <a:rPr lang="en-US" b="1" dirty="0" smtClean="0">
                <a:solidFill>
                  <a:srgbClr val="920000"/>
                </a:solidFill>
              </a:rPr>
            </a:br>
            <a:r>
              <a:rPr lang="en-US" b="1" dirty="0" smtClean="0">
                <a:solidFill>
                  <a:srgbClr val="920000"/>
                </a:solidFill>
              </a:rPr>
              <a:t>that we can glide for about 39,74km </a:t>
            </a:r>
          </a:p>
          <a:p>
            <a:pPr algn="ctr"/>
            <a:r>
              <a:rPr lang="en-US" b="1" dirty="0" smtClean="0">
                <a:solidFill>
                  <a:srgbClr val="920000"/>
                </a:solidFill>
              </a:rPr>
              <a:t>out of 1000m of altitude.</a:t>
            </a:r>
            <a:endParaRPr lang="en-US" b="1" dirty="0">
              <a:solidFill>
                <a:srgbClr val="92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</a:t>
            </a:r>
            <a:r>
              <a:rPr lang="en-US" sz="2400" b="1" u="sng" dirty="0" smtClean="0">
                <a:solidFill>
                  <a:schemeClr val="tx2"/>
                </a:solidFill>
              </a:rPr>
              <a:t>Glide-Polar</a:t>
            </a:r>
            <a:r>
              <a:rPr lang="de-DE" sz="2400" b="1" u="sng" dirty="0" smtClean="0">
                <a:solidFill>
                  <a:schemeClr val="tx2"/>
                </a:solidFill>
              </a:rPr>
              <a:t>“ (L/D vs. Air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86050" y="627519"/>
            <a:ext cx="2290762" cy="523220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Maximum L/D about 39,74 </a:t>
            </a:r>
            <a:br>
              <a:rPr lang="en-US" sz="1400" b="1" dirty="0" smtClean="0">
                <a:solidFill>
                  <a:srgbClr val="C00000"/>
                </a:solidFill>
              </a:rPr>
            </a:br>
            <a:r>
              <a:rPr lang="en-US" sz="1400" b="1" dirty="0" smtClean="0">
                <a:solidFill>
                  <a:srgbClr val="C00000"/>
                </a:solidFill>
              </a:rPr>
              <a:t>     @ 15,5m/s airspeed 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5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12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291346" y="842838"/>
            <a:ext cx="4031311" cy="923330"/>
          </a:xfrm>
          <a:prstGeom prst="rect">
            <a:avLst/>
          </a:prstGeom>
          <a:solidFill>
            <a:srgbClr val="FEDC98"/>
          </a:solidFill>
          <a:ln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In “still” or “dead” air we remember, </a:t>
            </a:r>
            <a:br>
              <a:rPr lang="en-US" b="1" dirty="0" smtClean="0">
                <a:solidFill>
                  <a:srgbClr val="920000"/>
                </a:solidFill>
              </a:rPr>
            </a:br>
            <a:r>
              <a:rPr lang="en-US" b="1" dirty="0" smtClean="0">
                <a:solidFill>
                  <a:srgbClr val="920000"/>
                </a:solidFill>
              </a:rPr>
              <a:t>that we can glide for about 39,74km </a:t>
            </a:r>
          </a:p>
          <a:p>
            <a:pPr algn="ctr"/>
            <a:r>
              <a:rPr lang="en-US" b="1" dirty="0" smtClean="0">
                <a:solidFill>
                  <a:srgbClr val="920000"/>
                </a:solidFill>
              </a:rPr>
              <a:t>out of 1000m of altitude.</a:t>
            </a:r>
            <a:endParaRPr lang="en-US" b="1" dirty="0">
              <a:solidFill>
                <a:srgbClr val="92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291345" y="1766168"/>
            <a:ext cx="4031311" cy="923330"/>
          </a:xfrm>
          <a:prstGeom prst="rect">
            <a:avLst/>
          </a:prstGeom>
          <a:solidFill>
            <a:srgbClr val="FEDC98"/>
          </a:solidFill>
          <a:ln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What would happen if we encounter a strong headwind? </a:t>
            </a:r>
            <a:br>
              <a:rPr lang="en-US" b="1" dirty="0" smtClean="0">
                <a:solidFill>
                  <a:srgbClr val="920000"/>
                </a:solidFill>
              </a:rPr>
            </a:br>
            <a:r>
              <a:rPr lang="en-US" b="1" dirty="0" smtClean="0">
                <a:solidFill>
                  <a:srgbClr val="920000"/>
                </a:solidFill>
              </a:rPr>
              <a:t>…let`s say 15,5m/s headwind???</a:t>
            </a:r>
            <a:endParaRPr lang="en-US" b="1" dirty="0">
              <a:solidFill>
                <a:srgbClr val="92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91346" y="2675899"/>
            <a:ext cx="4031311" cy="646331"/>
          </a:xfrm>
          <a:prstGeom prst="rect">
            <a:avLst/>
          </a:prstGeom>
          <a:solidFill>
            <a:srgbClr val="FEDC98"/>
          </a:solidFill>
          <a:ln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How far could we go then?</a:t>
            </a:r>
            <a:br>
              <a:rPr lang="en-US" b="1" dirty="0" smtClean="0">
                <a:solidFill>
                  <a:srgbClr val="920000"/>
                </a:solidFill>
              </a:rPr>
            </a:br>
            <a:endParaRPr lang="en-US" b="1" dirty="0">
              <a:solidFill>
                <a:srgbClr val="920000"/>
              </a:solidFill>
            </a:endParaRPr>
          </a:p>
        </p:txBody>
      </p:sp>
      <p:pic>
        <p:nvPicPr>
          <p:cNvPr id="5122" name="Picture 2" descr="F:\Australia_2023\MacCready\Pustewind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49" y="842838"/>
            <a:ext cx="4412459" cy="24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13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9" name="Picture 2" descr="F:\Aussie_Fotos\Polars&amp;MC\Polar_0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217"/>
            <a:ext cx="12191999" cy="56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</a:t>
            </a:r>
            <a:r>
              <a:rPr lang="en-US" sz="2400" b="1" u="sng" dirty="0" smtClean="0">
                <a:solidFill>
                  <a:schemeClr val="tx2"/>
                </a:solidFill>
              </a:rPr>
              <a:t>Glide-Polar</a:t>
            </a:r>
            <a:r>
              <a:rPr lang="de-DE" sz="2400" b="1" u="sng" dirty="0" smtClean="0">
                <a:solidFill>
                  <a:schemeClr val="tx2"/>
                </a:solidFill>
              </a:rPr>
              <a:t>“ (L/D vs. Air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86050" y="627519"/>
            <a:ext cx="2290762" cy="523220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Maximum L/D about 39,74 </a:t>
            </a:r>
            <a:br>
              <a:rPr lang="en-US" sz="1400" b="1" dirty="0" smtClean="0">
                <a:solidFill>
                  <a:srgbClr val="C00000"/>
                </a:solidFill>
              </a:rPr>
            </a:br>
            <a:r>
              <a:rPr lang="en-US" sz="1400" b="1" dirty="0" smtClean="0">
                <a:solidFill>
                  <a:srgbClr val="C00000"/>
                </a:solidFill>
              </a:rPr>
              <a:t>     @ 15,5m/s airspeed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11" name="Picture 2" descr="F:\Australia_2023\MacCready\Pustewind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35" y="2868459"/>
            <a:ext cx="4412459" cy="24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feil nach links 2"/>
          <p:cNvSpPr/>
          <p:nvPr/>
        </p:nvSpPr>
        <p:spPr>
          <a:xfrm>
            <a:off x="3831431" y="4460682"/>
            <a:ext cx="2672736" cy="198782"/>
          </a:xfrm>
          <a:prstGeom prst="leftArrow">
            <a:avLst/>
          </a:prstGeom>
          <a:gradFill flip="none" rotWithShape="1">
            <a:gsLst>
              <a:gs pos="9000">
                <a:srgbClr val="FF0000"/>
              </a:gs>
              <a:gs pos="90000">
                <a:srgbClr val="F86E06"/>
              </a:gs>
              <a:gs pos="100000">
                <a:srgbClr val="FFC000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896139" y="3993265"/>
            <a:ext cx="260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20000"/>
                </a:solidFill>
              </a:rPr>
              <a:t>@ 15,5m/s headwind</a:t>
            </a:r>
            <a:endParaRPr lang="en-US" b="1" dirty="0">
              <a:solidFill>
                <a:srgbClr val="920000"/>
              </a:solidFill>
            </a:endParaRPr>
          </a:p>
        </p:txBody>
      </p:sp>
      <p:sp>
        <p:nvSpPr>
          <p:cNvPr id="7" name="Pfeil nach rechts 6"/>
          <p:cNvSpPr/>
          <p:nvPr/>
        </p:nvSpPr>
        <p:spPr>
          <a:xfrm>
            <a:off x="636104" y="4460682"/>
            <a:ext cx="2903386" cy="198782"/>
          </a:xfrm>
          <a:prstGeom prst="rightArrow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FFF00"/>
              </a:gs>
              <a:gs pos="100000">
                <a:srgbClr val="99FF66"/>
              </a:gs>
            </a:gsLst>
            <a:lin ang="108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783783" y="3993265"/>
            <a:ext cx="260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and 15,5m/s airspeed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Flussdiagramm: Zusammenführung 12"/>
          <p:cNvSpPr/>
          <p:nvPr/>
        </p:nvSpPr>
        <p:spPr>
          <a:xfrm>
            <a:off x="3436121" y="5526154"/>
            <a:ext cx="508883" cy="492981"/>
          </a:xfrm>
          <a:prstGeom prst="flowChartSummingJunction">
            <a:avLst/>
          </a:prstGeom>
          <a:solidFill>
            <a:srgbClr val="FF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hteck 14"/>
          <p:cNvSpPr/>
          <p:nvPr/>
        </p:nvSpPr>
        <p:spPr>
          <a:xfrm>
            <a:off x="4040496" y="5305221"/>
            <a:ext cx="1872629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 w="11430">
                  <a:solidFill>
                    <a:srgbClr val="92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 0 !!!</a:t>
            </a:r>
            <a:endParaRPr lang="de-DE" sz="5400" b="1" cap="none" spc="0" dirty="0">
              <a:ln w="11430">
                <a:solidFill>
                  <a:srgbClr val="92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-63610" y="6112750"/>
            <a:ext cx="62205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Both velocities cancel out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and we would glide at best L/D “standing still” over the ground! 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14" grpId="0"/>
      <p:bldP spid="13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14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9" name="Picture 2" descr="F:\Aussie_Fotos\Polars&amp;MC\Polar_0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217"/>
            <a:ext cx="12191999" cy="56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</a:t>
            </a:r>
            <a:r>
              <a:rPr lang="en-US" sz="2400" b="1" u="sng" dirty="0" smtClean="0">
                <a:solidFill>
                  <a:schemeClr val="tx2"/>
                </a:solidFill>
              </a:rPr>
              <a:t>Glide-Polar</a:t>
            </a:r>
            <a:r>
              <a:rPr lang="de-DE" sz="2400" b="1" u="sng" dirty="0" smtClean="0">
                <a:solidFill>
                  <a:schemeClr val="tx2"/>
                </a:solidFill>
              </a:rPr>
              <a:t>“ (L/D vs. Air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86050" y="627519"/>
            <a:ext cx="2290762" cy="523220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Maximum L/D about 39,74 </a:t>
            </a:r>
            <a:br>
              <a:rPr lang="en-US" sz="1400" b="1" dirty="0" smtClean="0">
                <a:solidFill>
                  <a:srgbClr val="C00000"/>
                </a:solidFill>
              </a:rPr>
            </a:br>
            <a:r>
              <a:rPr lang="en-US" sz="1400" b="1" dirty="0" smtClean="0">
                <a:solidFill>
                  <a:srgbClr val="C00000"/>
                </a:solidFill>
              </a:rPr>
              <a:t>     @ 15,5m/s airspeed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11" name="Picture 2" descr="F:\Australia_2023\MacCready\Pustewind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34" y="3122901"/>
            <a:ext cx="4412459" cy="24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feil nach links 2"/>
          <p:cNvSpPr/>
          <p:nvPr/>
        </p:nvSpPr>
        <p:spPr>
          <a:xfrm>
            <a:off x="3831431" y="4460682"/>
            <a:ext cx="2672736" cy="198782"/>
          </a:xfrm>
          <a:prstGeom prst="leftArrow">
            <a:avLst/>
          </a:prstGeom>
          <a:gradFill flip="none" rotWithShape="1">
            <a:gsLst>
              <a:gs pos="9000">
                <a:srgbClr val="FF0000"/>
              </a:gs>
              <a:gs pos="90000">
                <a:srgbClr val="F86E06"/>
              </a:gs>
              <a:gs pos="100000">
                <a:srgbClr val="FFC000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896139" y="3993265"/>
            <a:ext cx="260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20000"/>
                </a:solidFill>
              </a:rPr>
              <a:t>@ 15,5m/s headwind</a:t>
            </a:r>
            <a:endParaRPr lang="en-US" b="1" dirty="0">
              <a:solidFill>
                <a:srgbClr val="920000"/>
              </a:solidFill>
            </a:endParaRPr>
          </a:p>
        </p:txBody>
      </p:sp>
      <p:sp>
        <p:nvSpPr>
          <p:cNvPr id="7" name="Pfeil nach rechts 6"/>
          <p:cNvSpPr/>
          <p:nvPr/>
        </p:nvSpPr>
        <p:spPr>
          <a:xfrm>
            <a:off x="636104" y="4460682"/>
            <a:ext cx="2903386" cy="198782"/>
          </a:xfrm>
          <a:prstGeom prst="rightArrow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FFF00"/>
              </a:gs>
              <a:gs pos="100000">
                <a:srgbClr val="99FF66"/>
              </a:gs>
            </a:gsLst>
            <a:lin ang="108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783783" y="3993265"/>
            <a:ext cx="260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and 15,5m/s airspeed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Flussdiagramm: Zusammenführung 12"/>
          <p:cNvSpPr/>
          <p:nvPr/>
        </p:nvSpPr>
        <p:spPr>
          <a:xfrm>
            <a:off x="3436121" y="5526154"/>
            <a:ext cx="508883" cy="492981"/>
          </a:xfrm>
          <a:prstGeom prst="flowChartSummingJunction">
            <a:avLst/>
          </a:prstGeom>
          <a:solidFill>
            <a:srgbClr val="FF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6610364" y="678145"/>
            <a:ext cx="2035534" cy="1200329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To cover ground into a head wind, we need to push up the speed!!!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3" name="Gerade Verbindung mit Pfeil 22"/>
          <p:cNvCxnSpPr>
            <a:endCxn id="19" idx="1"/>
          </p:cNvCxnSpPr>
          <p:nvPr/>
        </p:nvCxnSpPr>
        <p:spPr>
          <a:xfrm>
            <a:off x="3690562" y="1278310"/>
            <a:ext cx="2919802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6610364" y="1922572"/>
            <a:ext cx="2035534" cy="1200329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But this will come at a cost!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Our L/D is going down!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6504167" y="1486894"/>
            <a:ext cx="0" cy="185265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9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15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811" flipH="1">
            <a:off x="405944" y="614150"/>
            <a:ext cx="4941220" cy="3278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b="2273"/>
          <a:stretch/>
        </p:blipFill>
        <p:spPr>
          <a:xfrm>
            <a:off x="10299590" y="3134569"/>
            <a:ext cx="1892410" cy="3086807"/>
          </a:xfrm>
          <a:prstGeom prst="rect">
            <a:avLst/>
          </a:prstGeom>
        </p:spPr>
      </p:pic>
      <p:pic>
        <p:nvPicPr>
          <p:cNvPr id="11" name="Picture 2" descr="F:\Australia_2023\MacCready\Pustewind_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21" y="1013845"/>
            <a:ext cx="4412459" cy="24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112195" y="326003"/>
            <a:ext cx="2755955" cy="923330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So to cover ground into a headwind, we need to push up the speed!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156960" y="3662309"/>
            <a:ext cx="2755955" cy="2062103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But by how much?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And what will be the best L/D at a given Headwind?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What will be the necessary </a:t>
            </a:r>
            <a:r>
              <a:rPr lang="en-US" dirty="0"/>
              <a:t>“</a:t>
            </a:r>
            <a:r>
              <a:rPr lang="en-US" b="1" dirty="0">
                <a:solidFill>
                  <a:srgbClr val="920000"/>
                </a:solidFill>
              </a:rPr>
              <a:t>Speed to Fly</a:t>
            </a:r>
            <a:r>
              <a:rPr lang="en-US" dirty="0" smtClean="0"/>
              <a:t>”</a:t>
            </a:r>
            <a:r>
              <a:rPr lang="en-US" b="1" dirty="0" smtClean="0">
                <a:solidFill>
                  <a:srgbClr val="C00000"/>
                </a:solidFill>
              </a:rPr>
              <a:t>?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130" y="3308105"/>
            <a:ext cx="1708650" cy="29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5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16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291346" y="842838"/>
            <a:ext cx="4031311" cy="923330"/>
          </a:xfrm>
          <a:prstGeom prst="rect">
            <a:avLst/>
          </a:prstGeom>
          <a:solidFill>
            <a:srgbClr val="FEDC98"/>
          </a:solidFill>
          <a:ln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In “still” or “dead” air we remember, </a:t>
            </a:r>
            <a:br>
              <a:rPr lang="en-US" b="1" dirty="0" smtClean="0">
                <a:solidFill>
                  <a:srgbClr val="920000"/>
                </a:solidFill>
              </a:rPr>
            </a:br>
            <a:r>
              <a:rPr lang="en-US" b="1" dirty="0" smtClean="0">
                <a:solidFill>
                  <a:srgbClr val="920000"/>
                </a:solidFill>
              </a:rPr>
              <a:t>that we can glide for about 39,74km </a:t>
            </a:r>
          </a:p>
          <a:p>
            <a:pPr algn="ctr"/>
            <a:r>
              <a:rPr lang="en-US" b="1" dirty="0" smtClean="0">
                <a:solidFill>
                  <a:srgbClr val="920000"/>
                </a:solidFill>
              </a:rPr>
              <a:t>out of 1000m of altitude.</a:t>
            </a:r>
            <a:endParaRPr lang="en-US" b="1" dirty="0">
              <a:solidFill>
                <a:srgbClr val="92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291346" y="1766168"/>
            <a:ext cx="4031311" cy="369332"/>
          </a:xfrm>
          <a:prstGeom prst="rect">
            <a:avLst/>
          </a:prstGeom>
          <a:solidFill>
            <a:srgbClr val="FEDC98"/>
          </a:solidFill>
          <a:ln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Now we head into 7m/s wind</a:t>
            </a:r>
            <a:endParaRPr lang="en-US" b="1" dirty="0">
              <a:solidFill>
                <a:srgbClr val="92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91346" y="2137804"/>
            <a:ext cx="4031311" cy="646331"/>
          </a:xfrm>
          <a:prstGeom prst="rect">
            <a:avLst/>
          </a:prstGeom>
          <a:solidFill>
            <a:srgbClr val="FEDC98"/>
          </a:solidFill>
          <a:ln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So we put the origin of our tangent in +7.0 on the X-Axis and touch the polar!</a:t>
            </a:r>
            <a:endParaRPr lang="en-US" b="1" dirty="0">
              <a:solidFill>
                <a:srgbClr val="920000"/>
              </a:solidFill>
            </a:endParaRPr>
          </a:p>
        </p:txBody>
      </p:sp>
      <p:cxnSp>
        <p:nvCxnSpPr>
          <p:cNvPr id="15" name="Gerade Verbindung 14"/>
          <p:cNvCxnSpPr/>
          <p:nvPr/>
        </p:nvCxnSpPr>
        <p:spPr>
          <a:xfrm>
            <a:off x="4651513" y="3697226"/>
            <a:ext cx="7625301" cy="2019762"/>
          </a:xfrm>
          <a:prstGeom prst="line">
            <a:avLst/>
          </a:prstGeom>
          <a:ln w="19050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4607783" y="3641501"/>
            <a:ext cx="119270" cy="127351"/>
          </a:xfrm>
          <a:prstGeom prst="ellipse">
            <a:avLst/>
          </a:prstGeom>
          <a:noFill/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/>
          <p:cNvSpPr/>
          <p:nvPr/>
        </p:nvSpPr>
        <p:spPr>
          <a:xfrm>
            <a:off x="8034034" y="4549080"/>
            <a:ext cx="119270" cy="127351"/>
          </a:xfrm>
          <a:prstGeom prst="ellipse">
            <a:avLst/>
          </a:prstGeom>
          <a:noFill/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10776668" y="5185033"/>
            <a:ext cx="14153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20000"/>
                </a:solidFill>
              </a:rPr>
              <a:t>Best L/D for 7m/s headwind</a:t>
            </a:r>
            <a:endParaRPr lang="en-US" sz="1200" b="1" dirty="0">
              <a:solidFill>
                <a:srgbClr val="920000"/>
              </a:solidFill>
            </a:endParaRPr>
          </a:p>
        </p:txBody>
      </p:sp>
      <p:cxnSp>
        <p:nvCxnSpPr>
          <p:cNvPr id="22" name="Gerade Verbindung mit Pfeil 21"/>
          <p:cNvCxnSpPr>
            <a:stCxn id="20" idx="0"/>
          </p:cNvCxnSpPr>
          <p:nvPr/>
        </p:nvCxnSpPr>
        <p:spPr>
          <a:xfrm flipV="1">
            <a:off x="8093669" y="3705176"/>
            <a:ext cx="0" cy="843904"/>
          </a:xfrm>
          <a:prstGeom prst="straightConnector1">
            <a:avLst/>
          </a:prstGeom>
          <a:ln w="12700">
            <a:solidFill>
              <a:srgbClr val="92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7541053" y="3163248"/>
            <a:ext cx="11052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20000"/>
                </a:solidFill>
              </a:rPr>
              <a:t>@ 18,8m/s airspeed</a:t>
            </a:r>
            <a:endParaRPr lang="en-US" sz="1200" b="1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20" grpId="0" animBg="1"/>
      <p:bldP spid="19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5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17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cxnSp>
        <p:nvCxnSpPr>
          <p:cNvPr id="15" name="Gerade Verbindung 14"/>
          <p:cNvCxnSpPr/>
          <p:nvPr/>
        </p:nvCxnSpPr>
        <p:spPr>
          <a:xfrm>
            <a:off x="4651513" y="3697226"/>
            <a:ext cx="7625301" cy="2019762"/>
          </a:xfrm>
          <a:prstGeom prst="line">
            <a:avLst/>
          </a:prstGeom>
          <a:ln w="19050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4607783" y="3641501"/>
            <a:ext cx="119270" cy="127351"/>
          </a:xfrm>
          <a:prstGeom prst="ellipse">
            <a:avLst/>
          </a:prstGeom>
          <a:noFill/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/>
          <p:cNvSpPr/>
          <p:nvPr/>
        </p:nvSpPr>
        <p:spPr>
          <a:xfrm>
            <a:off x="8034034" y="4549080"/>
            <a:ext cx="119270" cy="127351"/>
          </a:xfrm>
          <a:prstGeom prst="ellipse">
            <a:avLst/>
          </a:prstGeom>
          <a:noFill/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10776668" y="5185033"/>
            <a:ext cx="14153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20000"/>
                </a:solidFill>
              </a:rPr>
              <a:t>Best L/D for 7m/s headwind</a:t>
            </a:r>
            <a:endParaRPr lang="en-US" sz="1200" b="1" dirty="0">
              <a:solidFill>
                <a:srgbClr val="920000"/>
              </a:solidFill>
            </a:endParaRPr>
          </a:p>
        </p:txBody>
      </p:sp>
      <p:cxnSp>
        <p:nvCxnSpPr>
          <p:cNvPr id="22" name="Gerade Verbindung mit Pfeil 21"/>
          <p:cNvCxnSpPr>
            <a:stCxn id="20" idx="0"/>
          </p:cNvCxnSpPr>
          <p:nvPr/>
        </p:nvCxnSpPr>
        <p:spPr>
          <a:xfrm flipV="1">
            <a:off x="8093669" y="3705176"/>
            <a:ext cx="0" cy="843904"/>
          </a:xfrm>
          <a:prstGeom prst="straightConnector1">
            <a:avLst/>
          </a:prstGeom>
          <a:ln w="12700">
            <a:solidFill>
              <a:srgbClr val="92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7541053" y="3163248"/>
            <a:ext cx="11052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20000"/>
                </a:solidFill>
              </a:rPr>
              <a:t>@ 18,8m/s airspeed</a:t>
            </a:r>
            <a:endParaRPr lang="en-US" sz="1200" b="1" dirty="0">
              <a:solidFill>
                <a:srgbClr val="920000"/>
              </a:solidFill>
            </a:endParaRPr>
          </a:p>
        </p:txBody>
      </p:sp>
      <p:cxnSp>
        <p:nvCxnSpPr>
          <p:cNvPr id="4" name="Gerade Verbindung 3"/>
          <p:cNvCxnSpPr/>
          <p:nvPr/>
        </p:nvCxnSpPr>
        <p:spPr>
          <a:xfrm flipV="1">
            <a:off x="4651513" y="1924216"/>
            <a:ext cx="0" cy="1598212"/>
          </a:xfrm>
          <a:prstGeom prst="line">
            <a:avLst/>
          </a:prstGeom>
          <a:ln w="28575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093668" y="1924216"/>
            <a:ext cx="0" cy="1239032"/>
          </a:xfrm>
          <a:prstGeom prst="line">
            <a:avLst/>
          </a:prstGeom>
          <a:ln w="28575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4651513" y="2122998"/>
            <a:ext cx="3442155" cy="7953"/>
          </a:xfrm>
          <a:prstGeom prst="straightConnector1">
            <a:avLst/>
          </a:prstGeom>
          <a:ln w="28575">
            <a:solidFill>
              <a:srgbClr val="92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5629523" y="1248355"/>
            <a:ext cx="1494846" cy="646331"/>
          </a:xfrm>
          <a:prstGeom prst="rect">
            <a:avLst/>
          </a:prstGeom>
          <a:solidFill>
            <a:srgbClr val="FEDC98"/>
          </a:solidFill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Groundspeed  =  11,8m/s </a:t>
            </a:r>
            <a:endParaRPr lang="en-US" b="1" dirty="0">
              <a:solidFill>
                <a:srgbClr val="920000"/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>
          <a:xfrm>
            <a:off x="2512612" y="4612755"/>
            <a:ext cx="8873656" cy="0"/>
          </a:xfrm>
          <a:prstGeom prst="line">
            <a:avLst/>
          </a:prstGeom>
          <a:ln w="28575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8093669" y="3705176"/>
            <a:ext cx="3292599" cy="0"/>
          </a:xfrm>
          <a:prstGeom prst="line">
            <a:avLst/>
          </a:prstGeom>
          <a:ln w="28575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9312247" y="3864318"/>
            <a:ext cx="1494846" cy="646331"/>
          </a:xfrm>
          <a:prstGeom prst="rect">
            <a:avLst/>
          </a:prstGeom>
          <a:solidFill>
            <a:srgbClr val="FEDC98"/>
          </a:solidFill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Sink speed  =  0,5m/s </a:t>
            </a:r>
            <a:endParaRPr lang="en-US" b="1" dirty="0">
              <a:solidFill>
                <a:srgbClr val="920000"/>
              </a:solidFill>
            </a:endParaRPr>
          </a:p>
        </p:txBody>
      </p:sp>
      <p:sp>
        <p:nvSpPr>
          <p:cNvPr id="3076" name="Textfeld 3075"/>
          <p:cNvSpPr txBox="1"/>
          <p:nvPr/>
        </p:nvSpPr>
        <p:spPr>
          <a:xfrm>
            <a:off x="8825948" y="1248355"/>
            <a:ext cx="2137962" cy="646331"/>
          </a:xfrm>
          <a:prstGeom prst="rect">
            <a:avLst/>
          </a:prstGeom>
          <a:solidFill>
            <a:srgbClr val="FEDC98"/>
          </a:solidFill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Best L/D for 7m/s Headwind = 23,6</a:t>
            </a:r>
            <a:endParaRPr lang="en-US" b="1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 animBg="1"/>
      <p:bldP spid="30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5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18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cxnSp>
        <p:nvCxnSpPr>
          <p:cNvPr id="8" name="Gerader Verbinder 7"/>
          <p:cNvCxnSpPr/>
          <p:nvPr/>
        </p:nvCxnSpPr>
        <p:spPr>
          <a:xfrm>
            <a:off x="7120328" y="3717561"/>
            <a:ext cx="5186597" cy="2856855"/>
          </a:xfrm>
          <a:prstGeom prst="line">
            <a:avLst/>
          </a:prstGeom>
          <a:ln w="28575"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7029450" y="3629025"/>
            <a:ext cx="190500" cy="171450"/>
          </a:xfrm>
          <a:prstGeom prst="ellipse">
            <a:avLst/>
          </a:prstGeom>
          <a:noFill/>
          <a:ln w="19050"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0267950" y="5410200"/>
            <a:ext cx="190500" cy="171450"/>
          </a:xfrm>
          <a:prstGeom prst="ellipse">
            <a:avLst/>
          </a:prstGeom>
          <a:noFill/>
          <a:ln w="19050"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Gerade Verbindung mit Pfeil 18"/>
          <p:cNvCxnSpPr/>
          <p:nvPr/>
        </p:nvCxnSpPr>
        <p:spPr>
          <a:xfrm flipH="1" flipV="1">
            <a:off x="10344150" y="3717561"/>
            <a:ext cx="9525" cy="1692639"/>
          </a:xfrm>
          <a:prstGeom prst="straightConnector1">
            <a:avLst/>
          </a:prstGeom>
          <a:ln w="12700">
            <a:solidFill>
              <a:srgbClr val="6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9036685" y="2497947"/>
            <a:ext cx="2462530" cy="923330"/>
          </a:xfrm>
          <a:prstGeom prst="rect">
            <a:avLst/>
          </a:prstGeom>
          <a:solidFill>
            <a:srgbClr val="FEDC98"/>
          </a:solidFill>
          <a:ln>
            <a:solidFill>
              <a:srgbClr val="6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00000"/>
                </a:solidFill>
              </a:rPr>
              <a:t>The</a:t>
            </a:r>
            <a:r>
              <a:rPr lang="en-US" dirty="0" smtClean="0"/>
              <a:t> “</a:t>
            </a:r>
            <a:r>
              <a:rPr lang="en-US" b="1" dirty="0" smtClean="0">
                <a:solidFill>
                  <a:srgbClr val="920000"/>
                </a:solidFill>
              </a:rPr>
              <a:t>Speed </a:t>
            </a:r>
            <a:r>
              <a:rPr lang="en-US" b="1" dirty="0">
                <a:solidFill>
                  <a:srgbClr val="920000"/>
                </a:solidFill>
              </a:rPr>
              <a:t>to Fly</a:t>
            </a:r>
            <a:r>
              <a:rPr lang="en-US" dirty="0" smtClean="0"/>
              <a:t>” </a:t>
            </a:r>
            <a:r>
              <a:rPr lang="en-US" b="1" dirty="0" smtClean="0">
                <a:solidFill>
                  <a:srgbClr val="600000"/>
                </a:solidFill>
              </a:rPr>
              <a:t>into a 15,5m/s headwind is 26.6m/s air speed!</a:t>
            </a:r>
            <a:endParaRPr lang="en-GB" b="1" dirty="0">
              <a:solidFill>
                <a:srgbClr val="600000"/>
              </a:solidFill>
            </a:endParaRPr>
          </a:p>
        </p:txBody>
      </p:sp>
      <p:cxnSp>
        <p:nvCxnSpPr>
          <p:cNvPr id="22" name="Gerader Verbinder 21"/>
          <p:cNvCxnSpPr>
            <a:stCxn id="15" idx="0"/>
          </p:cNvCxnSpPr>
          <p:nvPr/>
        </p:nvCxnSpPr>
        <p:spPr>
          <a:xfrm flipH="1" flipV="1">
            <a:off x="7120328" y="1612900"/>
            <a:ext cx="4372" cy="2016125"/>
          </a:xfrm>
          <a:prstGeom prst="line">
            <a:avLst/>
          </a:prstGeom>
          <a:ln w="19050"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H="1" flipV="1">
            <a:off x="10339778" y="1612900"/>
            <a:ext cx="13898" cy="885047"/>
          </a:xfrm>
          <a:prstGeom prst="line">
            <a:avLst/>
          </a:prstGeom>
          <a:ln w="19050"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7124700" y="1905000"/>
            <a:ext cx="3228975" cy="12700"/>
          </a:xfrm>
          <a:prstGeom prst="straightConnector1">
            <a:avLst/>
          </a:prstGeom>
          <a:ln w="28575">
            <a:solidFill>
              <a:srgbClr val="6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7429500" y="1157297"/>
            <a:ext cx="2566035" cy="369332"/>
          </a:xfrm>
          <a:prstGeom prst="rect">
            <a:avLst/>
          </a:prstGeom>
          <a:solidFill>
            <a:srgbClr val="FEDC98"/>
          </a:solidFill>
          <a:ln>
            <a:solidFill>
              <a:srgbClr val="6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600000"/>
                </a:solidFill>
              </a:rPr>
              <a:t>Ground speed = 11,1m/s</a:t>
            </a:r>
            <a:endParaRPr lang="en-GB" b="1" dirty="0">
              <a:solidFill>
                <a:srgbClr val="600000"/>
              </a:solidFill>
            </a:endParaRPr>
          </a:p>
        </p:txBody>
      </p:sp>
      <p:cxnSp>
        <p:nvCxnSpPr>
          <p:cNvPr id="30" name="Gerader Verbinder 29"/>
          <p:cNvCxnSpPr>
            <a:stCxn id="18" idx="2"/>
          </p:cNvCxnSpPr>
          <p:nvPr/>
        </p:nvCxnSpPr>
        <p:spPr>
          <a:xfrm flipH="1">
            <a:off x="2565400" y="5495925"/>
            <a:ext cx="7702550" cy="0"/>
          </a:xfrm>
          <a:prstGeom prst="line">
            <a:avLst/>
          </a:prstGeom>
          <a:ln w="19050"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V="1">
            <a:off x="2565400" y="3717561"/>
            <a:ext cx="0" cy="1778365"/>
          </a:xfrm>
          <a:prstGeom prst="straightConnector1">
            <a:avLst/>
          </a:prstGeom>
          <a:ln w="28575">
            <a:solidFill>
              <a:srgbClr val="6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727075" y="4379214"/>
            <a:ext cx="1368425" cy="646331"/>
          </a:xfrm>
          <a:prstGeom prst="rect">
            <a:avLst/>
          </a:prstGeom>
          <a:solidFill>
            <a:srgbClr val="FEDC98"/>
          </a:solidFill>
          <a:ln>
            <a:solidFill>
              <a:srgbClr val="6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600000"/>
                </a:solidFill>
              </a:rPr>
              <a:t>Sink speed </a:t>
            </a:r>
            <a:br>
              <a:rPr lang="en-GB" b="1" dirty="0" smtClean="0">
                <a:solidFill>
                  <a:srgbClr val="600000"/>
                </a:solidFill>
              </a:rPr>
            </a:br>
            <a:r>
              <a:rPr lang="en-GB" b="1" dirty="0" smtClean="0">
                <a:solidFill>
                  <a:srgbClr val="600000"/>
                </a:solidFill>
              </a:rPr>
              <a:t>= 1m/s</a:t>
            </a:r>
            <a:endParaRPr lang="en-GB" b="1" dirty="0">
              <a:solidFill>
                <a:srgbClr val="600000"/>
              </a:solidFill>
            </a:endParaRPr>
          </a:p>
        </p:txBody>
      </p:sp>
      <p:sp>
        <p:nvSpPr>
          <p:cNvPr id="7171" name="Rechteckiger Pfeil 7170"/>
          <p:cNvSpPr/>
          <p:nvPr/>
        </p:nvSpPr>
        <p:spPr>
          <a:xfrm>
            <a:off x="1181100" y="1397000"/>
            <a:ext cx="2358390" cy="2982214"/>
          </a:xfrm>
          <a:prstGeom prst="bentArrow">
            <a:avLst/>
          </a:prstGeom>
          <a:gradFill flip="none" rotWithShape="1">
            <a:gsLst>
              <a:gs pos="0">
                <a:srgbClr val="920000"/>
              </a:gs>
              <a:gs pos="50000">
                <a:srgbClr val="F86E06"/>
              </a:gs>
              <a:gs pos="100000">
                <a:srgbClr val="FFFF00"/>
              </a:gs>
            </a:gsLst>
            <a:lin ang="10800000" scaled="1"/>
            <a:tileRect/>
          </a:gra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3559565" y="1397000"/>
            <a:ext cx="2566035" cy="1200329"/>
          </a:xfrm>
          <a:prstGeom prst="rect">
            <a:avLst/>
          </a:prstGeom>
          <a:solidFill>
            <a:srgbClr val="FEDC98"/>
          </a:solidFill>
          <a:ln>
            <a:solidFill>
              <a:srgbClr val="6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600000"/>
                </a:solidFill>
              </a:rPr>
              <a:t>The maximum L/D at the </a:t>
            </a:r>
            <a:r>
              <a:rPr lang="en-US" dirty="0"/>
              <a:t>“</a:t>
            </a:r>
            <a:r>
              <a:rPr lang="en-US" b="1" dirty="0">
                <a:solidFill>
                  <a:srgbClr val="920000"/>
                </a:solidFill>
              </a:rPr>
              <a:t>Speed to Fly</a:t>
            </a:r>
            <a:r>
              <a:rPr lang="en-US" dirty="0"/>
              <a:t>” </a:t>
            </a:r>
            <a:r>
              <a:rPr lang="en-US" b="1" dirty="0" smtClean="0">
                <a:solidFill>
                  <a:srgbClr val="600000"/>
                </a:solidFill>
              </a:rPr>
              <a:t>for 15,5m/s headwind </a:t>
            </a:r>
            <a:br>
              <a:rPr lang="en-US" b="1" dirty="0" smtClean="0">
                <a:solidFill>
                  <a:srgbClr val="600000"/>
                </a:solidFill>
              </a:rPr>
            </a:br>
            <a:r>
              <a:rPr lang="en-US" b="1" dirty="0" smtClean="0">
                <a:solidFill>
                  <a:srgbClr val="600000"/>
                </a:solidFill>
              </a:rPr>
              <a:t>is 11.1!</a:t>
            </a:r>
            <a:endParaRPr lang="en-GB" b="1" dirty="0">
              <a:solidFill>
                <a:srgbClr val="6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6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9" grpId="0" animBg="1"/>
      <p:bldP spid="36" grpId="0" animBg="1"/>
      <p:bldP spid="7171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19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/>
          <a:srcRect b="2273"/>
          <a:stretch/>
        </p:blipFill>
        <p:spPr>
          <a:xfrm>
            <a:off x="10299590" y="3134569"/>
            <a:ext cx="1892410" cy="3086807"/>
          </a:xfrm>
          <a:prstGeom prst="rect">
            <a:avLst/>
          </a:prstGeom>
        </p:spPr>
      </p:pic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811" flipH="1">
            <a:off x="3696990" y="421421"/>
            <a:ext cx="4941220" cy="3278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2" descr="F:\Australia_2023\MacCready\Pustewind_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1" y="610939"/>
            <a:ext cx="4412459" cy="24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156960" y="3662309"/>
            <a:ext cx="2755955" cy="646331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Luckily there isn't always a headwind to fly into!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7"/>
          <a:stretch/>
        </p:blipFill>
        <p:spPr>
          <a:xfrm>
            <a:off x="380324" y="0"/>
            <a:ext cx="3041960" cy="256524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156960" y="4403901"/>
            <a:ext cx="2755955" cy="1200329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To find the best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dirty="0" smtClean="0"/>
              <a:t>“</a:t>
            </a:r>
            <a:r>
              <a:rPr lang="en-US" b="1" dirty="0">
                <a:solidFill>
                  <a:srgbClr val="920000"/>
                </a:solidFill>
              </a:rPr>
              <a:t>Speed to Fly</a:t>
            </a:r>
            <a:r>
              <a:rPr lang="en-US" dirty="0" smtClean="0"/>
              <a:t>”</a:t>
            </a:r>
            <a:r>
              <a:rPr lang="en-US" b="1" dirty="0" smtClean="0">
                <a:solidFill>
                  <a:srgbClr val="C00000"/>
                </a:solidFill>
              </a:rPr>
              <a:t> for a tailwind situation works just the same!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8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135" y="43061"/>
            <a:ext cx="10059649" cy="828251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Paul B. MacCready (1925-2007)</a:t>
            </a:r>
            <a:endParaRPr lang="en-GB" sz="4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02</a:t>
            </a: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1026" name="Picture 2" descr="F:\Australia_2023\MacCready\1925-2007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919" y="1014592"/>
            <a:ext cx="2900892" cy="426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Australia_2023\MacCready\Paul_MacCready_VM_19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5" y="1078792"/>
            <a:ext cx="2907680" cy="420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Australia_2023\MacCready\MacCready_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67" y="1803653"/>
            <a:ext cx="4546112" cy="303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82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5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20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775960" y="3010229"/>
            <a:ext cx="1500146" cy="646331"/>
          </a:xfrm>
          <a:prstGeom prst="rect">
            <a:avLst/>
          </a:prstGeom>
          <a:solidFill>
            <a:srgbClr val="FEDC98"/>
          </a:solidFill>
          <a:ln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20000"/>
                </a:solidFill>
              </a:rPr>
              <a:t>Best L/D</a:t>
            </a:r>
            <a:br>
              <a:rPr lang="en-US" sz="1200" b="1" dirty="0" smtClean="0">
                <a:solidFill>
                  <a:srgbClr val="920000"/>
                </a:solidFill>
              </a:rPr>
            </a:br>
            <a:r>
              <a:rPr lang="en-US" sz="1200" b="1" dirty="0" smtClean="0">
                <a:solidFill>
                  <a:srgbClr val="920000"/>
                </a:solidFill>
              </a:rPr>
              <a:t> for 7m/s tailwind @13,5m/s airspeed</a:t>
            </a:r>
            <a:endParaRPr lang="en-US" sz="1200" b="1" dirty="0">
              <a:solidFill>
                <a:srgbClr val="920000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t="18623" r="1654" b="9627"/>
          <a:stretch/>
        </p:blipFill>
        <p:spPr>
          <a:xfrm>
            <a:off x="5229542" y="838199"/>
            <a:ext cx="2880360" cy="2148841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8527387" y="838199"/>
            <a:ext cx="2755955" cy="923330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Let’s say we are flying down the course with a 7m/s tailwind!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527387" y="1833032"/>
            <a:ext cx="2755955" cy="1200329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In this case we will set the origin of the tangent touching our polar at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“-7,0” on the X-Axis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4" name="Gerader Verbinder 3"/>
          <p:cNvCxnSpPr/>
          <p:nvPr/>
        </p:nvCxnSpPr>
        <p:spPr>
          <a:xfrm>
            <a:off x="594360" y="3689275"/>
            <a:ext cx="11273790" cy="1202174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525780" y="3604260"/>
            <a:ext cx="160020" cy="175260"/>
          </a:xfrm>
          <a:prstGeom prst="ellipse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6500177" y="4229704"/>
            <a:ext cx="160020" cy="175260"/>
          </a:xfrm>
          <a:prstGeom prst="ellipse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" name="Gerade Verbindung mit Pfeil 13"/>
          <p:cNvCxnSpPr>
            <a:stCxn id="25" idx="0"/>
          </p:cNvCxnSpPr>
          <p:nvPr/>
        </p:nvCxnSpPr>
        <p:spPr>
          <a:xfrm flipH="1" flipV="1">
            <a:off x="6568440" y="3689275"/>
            <a:ext cx="11747" cy="540429"/>
          </a:xfrm>
          <a:prstGeom prst="straightConnector1">
            <a:avLst/>
          </a:prstGeom>
          <a:ln w="190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12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5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21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775960" y="3010229"/>
            <a:ext cx="1500146" cy="646331"/>
          </a:xfrm>
          <a:prstGeom prst="rect">
            <a:avLst/>
          </a:prstGeom>
          <a:solidFill>
            <a:srgbClr val="FEDC98"/>
          </a:solidFill>
          <a:ln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20000"/>
                </a:solidFill>
              </a:rPr>
              <a:t>Best L/D</a:t>
            </a:r>
            <a:br>
              <a:rPr lang="en-US" sz="1200" b="1" dirty="0" smtClean="0">
                <a:solidFill>
                  <a:srgbClr val="920000"/>
                </a:solidFill>
              </a:rPr>
            </a:br>
            <a:r>
              <a:rPr lang="en-US" sz="1200" b="1" dirty="0" smtClean="0">
                <a:solidFill>
                  <a:srgbClr val="920000"/>
                </a:solidFill>
              </a:rPr>
              <a:t> for 7m/s tailwind @13,5m/s airspeed</a:t>
            </a:r>
            <a:endParaRPr lang="en-US" sz="1200" b="1" dirty="0">
              <a:solidFill>
                <a:srgbClr val="920000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t="18623" r="1654" b="9627"/>
          <a:stretch/>
        </p:blipFill>
        <p:spPr>
          <a:xfrm>
            <a:off x="8465185" y="868656"/>
            <a:ext cx="2880360" cy="2148841"/>
          </a:xfrm>
          <a:prstGeom prst="rect">
            <a:avLst/>
          </a:prstGeom>
        </p:spPr>
      </p:pic>
      <p:cxnSp>
        <p:nvCxnSpPr>
          <p:cNvPr id="4" name="Gerader Verbinder 3"/>
          <p:cNvCxnSpPr/>
          <p:nvPr/>
        </p:nvCxnSpPr>
        <p:spPr>
          <a:xfrm>
            <a:off x="594360" y="3689275"/>
            <a:ext cx="11273790" cy="1202174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525780" y="3604260"/>
            <a:ext cx="160020" cy="175260"/>
          </a:xfrm>
          <a:prstGeom prst="ellipse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6500177" y="4229704"/>
            <a:ext cx="160020" cy="175260"/>
          </a:xfrm>
          <a:prstGeom prst="ellipse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" name="Gerade Verbindung mit Pfeil 13"/>
          <p:cNvCxnSpPr>
            <a:stCxn id="25" idx="0"/>
          </p:cNvCxnSpPr>
          <p:nvPr/>
        </p:nvCxnSpPr>
        <p:spPr>
          <a:xfrm flipH="1" flipV="1">
            <a:off x="6568440" y="3689275"/>
            <a:ext cx="11747" cy="540429"/>
          </a:xfrm>
          <a:prstGeom prst="straightConnector1">
            <a:avLst/>
          </a:prstGeom>
          <a:ln w="190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/>
          <p:cNvCxnSpPr>
            <a:endCxn id="12" idx="0"/>
          </p:cNvCxnSpPr>
          <p:nvPr/>
        </p:nvCxnSpPr>
        <p:spPr>
          <a:xfrm>
            <a:off x="605790" y="1562100"/>
            <a:ext cx="0" cy="204216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6568440" y="1562100"/>
            <a:ext cx="11747" cy="1448129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605790" y="1892300"/>
            <a:ext cx="5962650" cy="0"/>
          </a:xfrm>
          <a:prstGeom prst="straightConnector1">
            <a:avLst/>
          </a:prstGeom>
          <a:ln w="19050">
            <a:solidFill>
              <a:srgbClr val="FF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2839692" y="1151774"/>
            <a:ext cx="1494846" cy="646331"/>
          </a:xfrm>
          <a:prstGeom prst="rect">
            <a:avLst/>
          </a:prstGeom>
          <a:solidFill>
            <a:srgbClr val="FEDC98"/>
          </a:solidFill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Groundspeed  =  20,5m/s </a:t>
            </a:r>
            <a:endParaRPr lang="en-US" b="1" dirty="0">
              <a:solidFill>
                <a:srgbClr val="920000"/>
              </a:solidFill>
            </a:endParaRPr>
          </a:p>
        </p:txBody>
      </p:sp>
      <p:cxnSp>
        <p:nvCxnSpPr>
          <p:cNvPr id="18" name="Gerade Verbindung mit Pfeil 17"/>
          <p:cNvCxnSpPr>
            <a:stCxn id="25" idx="2"/>
          </p:cNvCxnSpPr>
          <p:nvPr/>
        </p:nvCxnSpPr>
        <p:spPr>
          <a:xfrm flipH="1" flipV="1">
            <a:off x="2443452" y="4290362"/>
            <a:ext cx="4056725" cy="26972"/>
          </a:xfrm>
          <a:prstGeom prst="straightConnector1">
            <a:avLst/>
          </a:prstGeom>
          <a:ln w="190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1040737" y="3967196"/>
            <a:ext cx="1368425" cy="646331"/>
          </a:xfrm>
          <a:prstGeom prst="rect">
            <a:avLst/>
          </a:prstGeom>
          <a:solidFill>
            <a:srgbClr val="FEDC98"/>
          </a:solidFill>
          <a:ln>
            <a:solidFill>
              <a:srgbClr val="6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600000"/>
                </a:solidFill>
              </a:rPr>
              <a:t>Sink speed </a:t>
            </a:r>
            <a:br>
              <a:rPr lang="en-GB" b="1" dirty="0" smtClean="0">
                <a:solidFill>
                  <a:srgbClr val="600000"/>
                </a:solidFill>
              </a:rPr>
            </a:br>
            <a:r>
              <a:rPr lang="en-GB" b="1" dirty="0" smtClean="0">
                <a:solidFill>
                  <a:srgbClr val="600000"/>
                </a:solidFill>
              </a:rPr>
              <a:t>= 0,37m/s</a:t>
            </a:r>
            <a:endParaRPr lang="en-GB" b="1" dirty="0">
              <a:solidFill>
                <a:srgbClr val="600000"/>
              </a:solidFill>
            </a:endParaRPr>
          </a:p>
        </p:txBody>
      </p:sp>
      <p:sp>
        <p:nvSpPr>
          <p:cNvPr id="28" name="Rechteckiger Pfeil 27"/>
          <p:cNvSpPr/>
          <p:nvPr/>
        </p:nvSpPr>
        <p:spPr>
          <a:xfrm flipV="1">
            <a:off x="1497951" y="4613527"/>
            <a:ext cx="1822422" cy="1526286"/>
          </a:xfrm>
          <a:prstGeom prst="bentArrow">
            <a:avLst/>
          </a:prstGeom>
          <a:gradFill flip="none" rotWithShape="1">
            <a:gsLst>
              <a:gs pos="0">
                <a:srgbClr val="920000"/>
              </a:gs>
              <a:gs pos="50000">
                <a:srgbClr val="F86E06"/>
              </a:gs>
              <a:gs pos="100000">
                <a:srgbClr val="FFFF00"/>
              </a:gs>
            </a:gsLst>
            <a:lin ang="10800000" scaled="1"/>
            <a:tileRect/>
          </a:gra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320373" y="5270148"/>
            <a:ext cx="2566035" cy="923330"/>
          </a:xfrm>
          <a:prstGeom prst="rect">
            <a:avLst/>
          </a:prstGeom>
          <a:solidFill>
            <a:srgbClr val="FEDC98"/>
          </a:solidFill>
          <a:ln>
            <a:solidFill>
              <a:srgbClr val="6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600000"/>
                </a:solidFill>
              </a:rPr>
              <a:t>The maximum L/D at the </a:t>
            </a:r>
            <a:r>
              <a:rPr lang="en-US" dirty="0"/>
              <a:t>“</a:t>
            </a:r>
            <a:r>
              <a:rPr lang="en-US" b="1" dirty="0">
                <a:solidFill>
                  <a:srgbClr val="920000"/>
                </a:solidFill>
              </a:rPr>
              <a:t>Speed to Fly</a:t>
            </a:r>
            <a:r>
              <a:rPr lang="en-US" dirty="0"/>
              <a:t>” </a:t>
            </a:r>
            <a:r>
              <a:rPr lang="en-US" b="1" dirty="0" smtClean="0">
                <a:solidFill>
                  <a:srgbClr val="600000"/>
                </a:solidFill>
              </a:rPr>
              <a:t>for 7m/s tailwind is 55.4!</a:t>
            </a:r>
            <a:endParaRPr lang="en-GB" b="1" dirty="0">
              <a:solidFill>
                <a:srgbClr val="6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79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22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18"/>
            <a:ext cx="12192000" cy="565422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942070" y="643197"/>
            <a:ext cx="2566035" cy="1477328"/>
          </a:xfrm>
          <a:prstGeom prst="rect">
            <a:avLst/>
          </a:prstGeom>
          <a:solidFill>
            <a:srgbClr val="FEDC98"/>
          </a:solidFill>
          <a:ln>
            <a:solidFill>
              <a:srgbClr val="6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600000"/>
                </a:solidFill>
              </a:rPr>
              <a:t>Different </a:t>
            </a:r>
            <a:r>
              <a:rPr lang="en-US" dirty="0" smtClean="0"/>
              <a:t>“</a:t>
            </a:r>
            <a:r>
              <a:rPr lang="en-US" b="1" dirty="0">
                <a:solidFill>
                  <a:srgbClr val="920000"/>
                </a:solidFill>
              </a:rPr>
              <a:t>Speed to Fly</a:t>
            </a:r>
            <a:r>
              <a:rPr lang="en-US" dirty="0"/>
              <a:t>” </a:t>
            </a:r>
            <a:r>
              <a:rPr lang="en-US" b="1" dirty="0" smtClean="0">
                <a:solidFill>
                  <a:srgbClr val="600000"/>
                </a:solidFill>
              </a:rPr>
              <a:t>for different head- or tailwind components to achieve the best L/D for each scenario. </a:t>
            </a:r>
            <a:endParaRPr lang="en-GB" b="1" dirty="0">
              <a:solidFill>
                <a:srgbClr val="6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2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23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811" flipH="1">
            <a:off x="3509746" y="607287"/>
            <a:ext cx="4941220" cy="3278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b="2273"/>
          <a:stretch/>
        </p:blipFill>
        <p:spPr>
          <a:xfrm>
            <a:off x="10299590" y="3134569"/>
            <a:ext cx="1892410" cy="3086807"/>
          </a:xfrm>
          <a:prstGeom prst="rect">
            <a:avLst/>
          </a:prstGeom>
        </p:spPr>
      </p:pic>
      <p:pic>
        <p:nvPicPr>
          <p:cNvPr id="11" name="Picture 2" descr="F:\Australia_2023\MacCready\Pustewind_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1" y="371593"/>
            <a:ext cx="4412459" cy="24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79085" y="4698307"/>
            <a:ext cx="2755955" cy="923330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We can slow down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the plane in a tailwind situation!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739544" y="4427697"/>
            <a:ext cx="2755955" cy="1477328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But we need to speed up the plane in a headwind situation!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…for achieving the best possible L/D.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t="18623" r="1654" b="9627"/>
          <a:stretch/>
        </p:blipFill>
        <p:spPr>
          <a:xfrm>
            <a:off x="416882" y="371593"/>
            <a:ext cx="2880360" cy="21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0"/>
            <a:ext cx="105918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24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3905"/>
            <a:ext cx="1602952" cy="279124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0" y="0"/>
            <a:ext cx="2755955" cy="1569660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Now what would happen, if there’s not only wind but Thermals?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Pfeil nach oben 2"/>
          <p:cNvSpPr/>
          <p:nvPr/>
        </p:nvSpPr>
        <p:spPr>
          <a:xfrm>
            <a:off x="4358640" y="2438400"/>
            <a:ext cx="655320" cy="2392680"/>
          </a:xfrm>
          <a:prstGeom prst="upArrow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FF990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feil nach oben 10"/>
          <p:cNvSpPr/>
          <p:nvPr/>
        </p:nvSpPr>
        <p:spPr>
          <a:xfrm rot="10800000">
            <a:off x="8465820" y="2438400"/>
            <a:ext cx="655320" cy="2392680"/>
          </a:xfrm>
          <a:prstGeom prst="upArrow">
            <a:avLst/>
          </a:prstGeom>
          <a:gradFill flip="none" rotWithShape="1">
            <a:gsLst>
              <a:gs pos="0">
                <a:srgbClr val="E70365"/>
              </a:gs>
              <a:gs pos="50000">
                <a:schemeClr val="accent1">
                  <a:lumMod val="75000"/>
                </a:schemeClr>
              </a:gs>
              <a:gs pos="100000">
                <a:srgbClr val="00B0F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feld 11"/>
          <p:cNvSpPr txBox="1"/>
          <p:nvPr/>
        </p:nvSpPr>
        <p:spPr>
          <a:xfrm>
            <a:off x="5394960" y="2665244"/>
            <a:ext cx="2755955" cy="193899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Updrafts</a:t>
            </a:r>
          </a:p>
          <a:p>
            <a:pPr algn="ctr"/>
            <a:r>
              <a:rPr lang="en-US" sz="2400" b="1" dirty="0"/>
              <a:t>a</a:t>
            </a:r>
            <a:r>
              <a:rPr lang="en-US" sz="2400" b="1" dirty="0" smtClean="0"/>
              <a:t>nd</a:t>
            </a:r>
          </a:p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Sink</a:t>
            </a:r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5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25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72551" y="795129"/>
            <a:ext cx="2895599" cy="1077218"/>
          </a:xfrm>
          <a:prstGeom prst="rect">
            <a:avLst/>
          </a:prstGeom>
          <a:solidFill>
            <a:srgbClr val="99CCFF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In the case of vertical movements of the air – like thermals and sink – the vertical axis (Y-Axis) get’s important!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920240" y="396686"/>
            <a:ext cx="1082040" cy="6567994"/>
          </a:xfrm>
          <a:prstGeom prst="ellipse">
            <a:avLst/>
          </a:prstGeom>
          <a:noFill/>
          <a:ln w="38100">
            <a:solidFill>
              <a:srgbClr val="E703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98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7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26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242" y="75719"/>
            <a:ext cx="2263336" cy="325402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979865" y="647851"/>
            <a:ext cx="2755955" cy="2677656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How fast to fly, when we encounter a soft (weak) thermal?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Let’s say it just offers 0,33m/s climb rate…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11" name="Gerader Verbinder 10"/>
          <p:cNvCxnSpPr/>
          <p:nvPr/>
        </p:nvCxnSpPr>
        <p:spPr>
          <a:xfrm>
            <a:off x="2645229" y="4310743"/>
            <a:ext cx="9546771" cy="3265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2544838" y="4206723"/>
            <a:ext cx="228600" cy="206829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6275251" y="4207328"/>
            <a:ext cx="228600" cy="206829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8" name="Gerade Verbindung mit Pfeil 17"/>
          <p:cNvCxnSpPr>
            <a:stCxn id="17" idx="0"/>
          </p:cNvCxnSpPr>
          <p:nvPr/>
        </p:nvCxnSpPr>
        <p:spPr>
          <a:xfrm flipV="1">
            <a:off x="6389551" y="3689277"/>
            <a:ext cx="0" cy="5180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5410200" y="2835923"/>
            <a:ext cx="152145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1">
                    <a:lumMod val="50000"/>
                  </a:schemeClr>
                </a:solidFill>
              </a:rPr>
              <a:t>Best L/D </a:t>
            </a:r>
            <a:br>
              <a:rPr lang="en-GB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1600" b="1" dirty="0" smtClean="0">
                <a:solidFill>
                  <a:schemeClr val="accent1">
                    <a:lumMod val="50000"/>
                  </a:schemeClr>
                </a:solidFill>
              </a:rPr>
              <a:t>@ 12.7m/s </a:t>
            </a:r>
          </a:p>
          <a:p>
            <a:pPr algn="ctr"/>
            <a:r>
              <a:rPr lang="en-GB" sz="1600" b="1" dirty="0" smtClean="0">
                <a:solidFill>
                  <a:schemeClr val="accent1">
                    <a:lumMod val="50000"/>
                  </a:schemeClr>
                </a:solidFill>
              </a:rPr>
              <a:t>air speed</a:t>
            </a:r>
            <a:endParaRPr lang="en-GB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50465" y="652085"/>
            <a:ext cx="4556815" cy="2677656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In this special case the tangent touching the polar is parallel to the X-Axis.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The velocity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of the rising air mass cancels out the sink rate of the aircraft and thus we could fly on and on …and on…and on….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2313834" y="5118214"/>
            <a:ext cx="2451313" cy="923330"/>
          </a:xfrm>
          <a:prstGeom prst="rect">
            <a:avLst/>
          </a:prstGeom>
          <a:solidFill>
            <a:srgbClr val="FEDC98"/>
          </a:solidFill>
          <a:ln w="38100">
            <a:solidFill>
              <a:srgbClr val="F86E0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rgbClr val="920000"/>
                  </a:solidFill>
                  <a:prstDash val="solid"/>
                </a:ln>
                <a:solidFill>
                  <a:srgbClr val="F86E0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L/D = </a:t>
            </a:r>
            <a:r>
              <a:rPr lang="en-US" sz="5400" b="1" dirty="0" smtClean="0">
                <a:ln w="12700" cmpd="sng">
                  <a:solidFill>
                    <a:srgbClr val="920000"/>
                  </a:solidFill>
                  <a:prstDash val="solid"/>
                </a:ln>
                <a:solidFill>
                  <a:srgbClr val="F86E0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∞</a:t>
            </a:r>
            <a:endParaRPr lang="en-GB" sz="5400" b="1" cap="none" spc="0" dirty="0">
              <a:ln w="12700" cmpd="sng">
                <a:solidFill>
                  <a:srgbClr val="920000"/>
                </a:solidFill>
                <a:prstDash val="solid"/>
              </a:ln>
              <a:solidFill>
                <a:srgbClr val="F86E06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550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  <p:bldP spid="21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WKS22\Desktop\Thermal\Wolk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6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27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973627" y="602485"/>
            <a:ext cx="10366685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F86E06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 this </a:t>
            </a:r>
            <a:r>
              <a:rPr lang="en-US" sz="5400" b="1" dirty="0" smtClean="0">
                <a:ln w="11430">
                  <a:solidFill>
                    <a:srgbClr val="F86E06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 a very theoretical</a:t>
            </a:r>
            <a:br>
              <a:rPr lang="en-US" sz="5400" b="1" dirty="0" smtClean="0">
                <a:ln w="11430">
                  <a:solidFill>
                    <a:srgbClr val="F86E06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 smtClean="0">
                <a:ln w="11430">
                  <a:solidFill>
                    <a:srgbClr val="F86E06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but unrealistic scenario. </a:t>
            </a:r>
            <a:br>
              <a:rPr lang="en-US" sz="5400" b="1" dirty="0" smtClean="0">
                <a:ln w="11430">
                  <a:solidFill>
                    <a:srgbClr val="F86E06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 smtClean="0">
                <a:ln w="11430">
                  <a:solidFill>
                    <a:srgbClr val="F86E06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see what speed we need to fly</a:t>
            </a:r>
            <a:br>
              <a:rPr lang="en-US" sz="5400" b="1" dirty="0" smtClean="0">
                <a:ln w="11430">
                  <a:solidFill>
                    <a:srgbClr val="F86E06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 smtClean="0">
                <a:ln w="11430">
                  <a:solidFill>
                    <a:srgbClr val="F86E06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when encountering sink</a:t>
            </a:r>
          </a:p>
          <a:p>
            <a:pPr algn="ctr"/>
            <a:r>
              <a:rPr lang="en-US" sz="5400" b="1" dirty="0" smtClean="0">
                <a:ln w="11430">
                  <a:solidFill>
                    <a:srgbClr val="F86E06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f.e. after thermaling in lift.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24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5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28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72551" y="240150"/>
            <a:ext cx="2895599" cy="584775"/>
          </a:xfrm>
          <a:prstGeom prst="rect">
            <a:avLst/>
          </a:prstGeom>
          <a:solidFill>
            <a:srgbClr val="99CCFF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After leaving the thermal we encounter 1,6m/s sink.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0" name="Pfeil nach oben 9"/>
          <p:cNvSpPr/>
          <p:nvPr/>
        </p:nvSpPr>
        <p:spPr>
          <a:xfrm rot="10800000">
            <a:off x="10103874" y="845675"/>
            <a:ext cx="655320" cy="1474444"/>
          </a:xfrm>
          <a:prstGeom prst="upArrow">
            <a:avLst/>
          </a:prstGeom>
          <a:gradFill flip="none" rotWithShape="1">
            <a:gsLst>
              <a:gs pos="0">
                <a:srgbClr val="E70365"/>
              </a:gs>
              <a:gs pos="50000">
                <a:schemeClr val="accent1">
                  <a:lumMod val="75000"/>
                </a:schemeClr>
              </a:gs>
              <a:gs pos="100000">
                <a:srgbClr val="00B0F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F:\Australia_2023\Sho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54"/>
            <a:ext cx="1992344" cy="169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6"/>
          <p:cNvCxnSpPr/>
          <p:nvPr/>
        </p:nvCxnSpPr>
        <p:spPr>
          <a:xfrm>
            <a:off x="2636322" y="831273"/>
            <a:ext cx="9433757" cy="571522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2490717" y="699482"/>
            <a:ext cx="320722" cy="29238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Ellipse 13"/>
          <p:cNvSpPr/>
          <p:nvPr/>
        </p:nvSpPr>
        <p:spPr>
          <a:xfrm>
            <a:off x="10598833" y="5601302"/>
            <a:ext cx="320722" cy="29238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Gerade Verbindung mit Pfeil 12"/>
          <p:cNvCxnSpPr>
            <a:stCxn id="14" idx="0"/>
          </p:cNvCxnSpPr>
          <p:nvPr/>
        </p:nvCxnSpPr>
        <p:spPr>
          <a:xfrm flipV="1">
            <a:off x="10759194" y="3746310"/>
            <a:ext cx="0" cy="185499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9665383" y="2374710"/>
            <a:ext cx="2169994" cy="1138773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Best L/D for 1,6m/s sink.</a:t>
            </a:r>
            <a:br>
              <a:rPr lang="en-US" sz="1600" b="1" dirty="0" smtClean="0">
                <a:solidFill>
                  <a:srgbClr val="002060"/>
                </a:solidFill>
              </a:rPr>
            </a:br>
            <a:r>
              <a:rPr lang="en-US" dirty="0"/>
              <a:t>“</a:t>
            </a:r>
            <a:r>
              <a:rPr lang="en-US" b="1" dirty="0">
                <a:solidFill>
                  <a:srgbClr val="920000"/>
                </a:solidFill>
              </a:rPr>
              <a:t>Speed to Fly</a:t>
            </a:r>
            <a:r>
              <a:rPr lang="en-US" dirty="0" smtClean="0"/>
              <a:t>”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002060"/>
                </a:solidFill>
              </a:rPr>
              <a:t>= 28,0 m/s air speed!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5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29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25950" y="1170416"/>
            <a:ext cx="2895599" cy="830997"/>
          </a:xfrm>
          <a:prstGeom prst="rect">
            <a:avLst/>
          </a:prstGeom>
          <a:solidFill>
            <a:srgbClr val="99CCFF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No matter what! </a:t>
            </a:r>
            <a:b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We´re gonna push through that nasty sink!!!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70593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2636322" y="831273"/>
            <a:ext cx="9433757" cy="571522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2490717" y="699482"/>
            <a:ext cx="320722" cy="29238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Ellipse 13"/>
          <p:cNvSpPr/>
          <p:nvPr/>
        </p:nvSpPr>
        <p:spPr>
          <a:xfrm>
            <a:off x="10598833" y="5601302"/>
            <a:ext cx="320722" cy="29238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F:\Australia_2023\Confiden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r="9131"/>
          <a:stretch/>
        </p:blipFill>
        <p:spPr bwMode="auto">
          <a:xfrm>
            <a:off x="146647" y="60014"/>
            <a:ext cx="1923692" cy="18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 Verbindung mit Pfeil 3"/>
          <p:cNvCxnSpPr>
            <a:stCxn id="11" idx="6"/>
          </p:cNvCxnSpPr>
          <p:nvPr/>
        </p:nvCxnSpPr>
        <p:spPr>
          <a:xfrm flipV="1">
            <a:off x="2811439" y="845675"/>
            <a:ext cx="7947755" cy="1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6122033" y="521013"/>
            <a:ext cx="1494846" cy="646331"/>
          </a:xfrm>
          <a:prstGeom prst="rect">
            <a:avLst/>
          </a:prstGeom>
          <a:solidFill>
            <a:srgbClr val="FEDC98"/>
          </a:solidFill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Groundspeed  =  28m/s </a:t>
            </a:r>
            <a:endParaRPr lang="en-US" b="1" dirty="0">
              <a:solidFill>
                <a:srgbClr val="920000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10759194" y="845676"/>
            <a:ext cx="0" cy="4755626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9686653" y="1340382"/>
            <a:ext cx="2145082" cy="646331"/>
          </a:xfrm>
          <a:prstGeom prst="rect">
            <a:avLst/>
          </a:prstGeom>
          <a:solidFill>
            <a:srgbClr val="FEDC98"/>
          </a:solidFill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Sink speed </a:t>
            </a:r>
            <a:br>
              <a:rPr lang="en-US" b="1" dirty="0" smtClean="0">
                <a:solidFill>
                  <a:srgbClr val="920000"/>
                </a:solidFill>
              </a:rPr>
            </a:br>
            <a:r>
              <a:rPr lang="en-US" b="1" dirty="0" smtClean="0">
                <a:solidFill>
                  <a:srgbClr val="920000"/>
                </a:solidFill>
              </a:rPr>
              <a:t> =  - 2,72m/s </a:t>
            </a:r>
            <a:endParaRPr lang="en-US" b="1" dirty="0">
              <a:solidFill>
                <a:srgbClr val="92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9686653" y="1986713"/>
            <a:ext cx="2145082" cy="2031325"/>
          </a:xfrm>
          <a:prstGeom prst="rect">
            <a:avLst/>
          </a:prstGeom>
          <a:solidFill>
            <a:srgbClr val="FEDC98"/>
          </a:solidFill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Sink rate of the air mass </a:t>
            </a:r>
            <a:br>
              <a:rPr lang="en-US" b="1" dirty="0" smtClean="0">
                <a:solidFill>
                  <a:srgbClr val="920000"/>
                </a:solidFill>
              </a:rPr>
            </a:br>
            <a:r>
              <a:rPr lang="en-US" b="1" dirty="0" smtClean="0">
                <a:solidFill>
                  <a:srgbClr val="920000"/>
                </a:solidFill>
              </a:rPr>
              <a:t> (=  -1,6m/s) </a:t>
            </a:r>
          </a:p>
          <a:p>
            <a:pPr algn="ctr"/>
            <a:r>
              <a:rPr lang="en-US" b="1" dirty="0" smtClean="0">
                <a:solidFill>
                  <a:srgbClr val="920000"/>
                </a:solidFill>
              </a:rPr>
              <a:t>and the sink rate of the aircraft </a:t>
            </a:r>
            <a:br>
              <a:rPr lang="en-US" b="1" dirty="0" smtClean="0">
                <a:solidFill>
                  <a:srgbClr val="920000"/>
                </a:solidFill>
              </a:rPr>
            </a:br>
            <a:r>
              <a:rPr lang="en-US" b="1" dirty="0" smtClean="0">
                <a:solidFill>
                  <a:srgbClr val="920000"/>
                </a:solidFill>
              </a:rPr>
              <a:t>(-1,12m/s)</a:t>
            </a:r>
          </a:p>
          <a:p>
            <a:pPr algn="ctr"/>
            <a:r>
              <a:rPr lang="en-US" b="1" dirty="0">
                <a:solidFill>
                  <a:srgbClr val="920000"/>
                </a:solidFill>
              </a:rPr>
              <a:t>a</a:t>
            </a:r>
            <a:r>
              <a:rPr lang="en-US" b="1" dirty="0" smtClean="0">
                <a:solidFill>
                  <a:srgbClr val="920000"/>
                </a:solidFill>
              </a:rPr>
              <a:t>dd up!</a:t>
            </a:r>
            <a:endParaRPr lang="en-US" b="1" dirty="0">
              <a:solidFill>
                <a:srgbClr val="92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122033" y="2001413"/>
            <a:ext cx="2895599" cy="584775"/>
          </a:xfrm>
          <a:prstGeom prst="rect">
            <a:avLst/>
          </a:prstGeom>
          <a:solidFill>
            <a:srgbClr val="99CCFF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….even if it will be at the cost of a best possible L/D of 10.3! 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135" y="43061"/>
            <a:ext cx="10059649" cy="82825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Paul B. MacCready </a:t>
            </a:r>
            <a:b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700" dirty="0" smtClean="0">
                <a:latin typeface="+mn-lt"/>
              </a:rPr>
              <a:t>(</a:t>
            </a:r>
            <a:r>
              <a:rPr lang="en-US" sz="2700" dirty="0">
                <a:latin typeface="+mn-lt"/>
              </a:rPr>
              <a:t>September 25, 1925 – August 28, 2007)</a:t>
            </a:r>
            <a:endParaRPr lang="en-GB" sz="27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03</a:t>
            </a: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1026" name="Picture 2" descr="F:\Australia_2023\MacCready\1925-2007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508" y="62986"/>
            <a:ext cx="1076969" cy="15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Australia_2023\MacCready\Paul_MacCready_VM_19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0" y="62986"/>
            <a:ext cx="992775" cy="143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04014" y="1327286"/>
            <a:ext cx="9167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was </a:t>
            </a:r>
            <a:r>
              <a:rPr lang="en-US" dirty="0"/>
              <a:t>an American aeronautical engineer</a:t>
            </a:r>
            <a:r>
              <a:rPr lang="en-US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/>
              <a:t>He was the founder of AeroVironment </a:t>
            </a:r>
            <a:r>
              <a:rPr lang="en-US" dirty="0" smtClean="0"/>
              <a:t>and </a:t>
            </a:r>
            <a:r>
              <a:rPr lang="en-US" dirty="0"/>
              <a:t>devoted his life to developing more efficient transportation vehicles that could "do more with less</a:t>
            </a:r>
            <a:r>
              <a:rPr lang="en-US" dirty="0" smtClean="0"/>
              <a:t>".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304015" y="2210144"/>
            <a:ext cx="90326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With </a:t>
            </a:r>
            <a:r>
              <a:rPr lang="en-US" dirty="0"/>
              <a:t>Dr. Peter B.S. Lissaman, he created a human-powered aircraft, the Gossamer Condor.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The Condor stayed aloft for seven minutes while it completed a figure eight course, thereby winning the first Kremer prize in August 1977.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The award winning plane was constructed of aluminum tubing, foam, piano wire, bicycle parts and mylar foil.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He later created solar-powered aircraft also, f.e. the Gossamer Penguin and Solar Challenger.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304014" y="4216511"/>
            <a:ext cx="8755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He </a:t>
            </a:r>
            <a:r>
              <a:rPr lang="en-US" dirty="0"/>
              <a:t>was involved in the development of NASA's solar-powered flying wings such as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Helios</a:t>
            </a:r>
            <a:r>
              <a:rPr lang="en-US" dirty="0"/>
              <a:t>, which surpassed the SR-71's altitude records and could theoretically fly on </a:t>
            </a:r>
            <a:r>
              <a:rPr lang="en-US" dirty="0" smtClean="0"/>
              <a:t>Mars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where the atmosphere is thin and has little oxygen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095707" y="5255810"/>
            <a:ext cx="612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But he also was a soaring pilot!!!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4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30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811" flipH="1">
            <a:off x="2983802" y="595784"/>
            <a:ext cx="4941220" cy="3278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b="2273"/>
          <a:stretch/>
        </p:blipFill>
        <p:spPr>
          <a:xfrm>
            <a:off x="10299590" y="3134569"/>
            <a:ext cx="1892410" cy="308680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79085" y="4698307"/>
            <a:ext cx="2755955" cy="923330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We can slow down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the plane if we fly straight line through a thermal!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149409" y="4329452"/>
            <a:ext cx="2755955" cy="1477328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We can`t help it!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We need to push through the sink.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…for achieving the best possible L/D.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Pfeil nach oben 13"/>
          <p:cNvSpPr/>
          <p:nvPr/>
        </p:nvSpPr>
        <p:spPr>
          <a:xfrm>
            <a:off x="1529402" y="1242060"/>
            <a:ext cx="655320" cy="2392680"/>
          </a:xfrm>
          <a:prstGeom prst="upArrow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FF990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Pfeil nach oben 14"/>
          <p:cNvSpPr/>
          <p:nvPr/>
        </p:nvSpPr>
        <p:spPr>
          <a:xfrm rot="10800000">
            <a:off x="8199727" y="1242060"/>
            <a:ext cx="655320" cy="2392680"/>
          </a:xfrm>
          <a:prstGeom prst="upArrow">
            <a:avLst/>
          </a:prstGeom>
          <a:gradFill flip="none" rotWithShape="1">
            <a:gsLst>
              <a:gs pos="0">
                <a:srgbClr val="E70365"/>
              </a:gs>
              <a:gs pos="50000">
                <a:schemeClr val="accent1">
                  <a:lumMod val="75000"/>
                </a:schemeClr>
              </a:gs>
              <a:gs pos="100000">
                <a:srgbClr val="00B0F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9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Australia_2023\Polars&amp;MC\MC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65"/>
            <a:ext cx="12192000" cy="6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31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296400" y="0"/>
            <a:ext cx="2895599" cy="1323439"/>
          </a:xfrm>
          <a:prstGeom prst="rect">
            <a:avLst/>
          </a:prstGeom>
          <a:solidFill>
            <a:srgbClr val="99CCFF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For understanding the</a:t>
            </a:r>
            <a:b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dirty="0"/>
              <a:t>“</a:t>
            </a:r>
            <a:r>
              <a:rPr lang="en-US" sz="1600" b="1" dirty="0">
                <a:solidFill>
                  <a:srgbClr val="920000"/>
                </a:solidFill>
              </a:rPr>
              <a:t>Speed to Fly</a:t>
            </a:r>
            <a:r>
              <a:rPr lang="en-US" sz="1600" dirty="0" smtClean="0"/>
              <a:t>” </a:t>
            </a:r>
            <a:r>
              <a:rPr lang="en-US" sz="1600" b="1" dirty="0" smtClean="0">
                <a:solidFill>
                  <a:srgbClr val="002060"/>
                </a:solidFill>
              </a:rPr>
              <a:t>criteria, we need an understanding of the polar of our glider and the air mass we are flying through!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70593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4373592" y="1009291"/>
            <a:ext cx="7953555" cy="584870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4285397" y="921224"/>
            <a:ext cx="204716" cy="197892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Ellipse 20"/>
          <p:cNvSpPr/>
          <p:nvPr/>
        </p:nvSpPr>
        <p:spPr>
          <a:xfrm>
            <a:off x="11241206" y="6037112"/>
            <a:ext cx="204716" cy="197892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feld 24"/>
          <p:cNvSpPr txBox="1"/>
          <p:nvPr/>
        </p:nvSpPr>
        <p:spPr>
          <a:xfrm>
            <a:off x="4929410" y="661719"/>
            <a:ext cx="2800540" cy="738664"/>
          </a:xfrm>
          <a:prstGeom prst="rect">
            <a:avLst/>
          </a:prstGeom>
          <a:solidFill>
            <a:srgbClr val="99CCFF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Best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L/D = 8,6</a:t>
            </a:r>
            <a:b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for 6m/s headwind and 1,5m/s sink</a:t>
            </a:r>
            <a:b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/>
              <a:t>“</a:t>
            </a:r>
            <a:r>
              <a:rPr lang="en-US" sz="1400" b="1" dirty="0">
                <a:solidFill>
                  <a:srgbClr val="920000"/>
                </a:solidFill>
              </a:rPr>
              <a:t>Speed to Fly</a:t>
            </a:r>
            <a:r>
              <a:rPr lang="en-US" sz="1400" dirty="0" smtClean="0"/>
              <a:t>”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= 30m/s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15" name="Gerade Verbindung 14"/>
          <p:cNvCxnSpPr/>
          <p:nvPr/>
        </p:nvCxnSpPr>
        <p:spPr>
          <a:xfrm>
            <a:off x="612250" y="2814762"/>
            <a:ext cx="11579749" cy="2759102"/>
          </a:xfrm>
          <a:prstGeom prst="line">
            <a:avLst/>
          </a:prstGeom>
          <a:ln w="19050">
            <a:solidFill>
              <a:srgbClr val="F86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>
            <a:off x="509892" y="2715816"/>
            <a:ext cx="204716" cy="197892"/>
          </a:xfrm>
          <a:prstGeom prst="ellipse">
            <a:avLst/>
          </a:prstGeom>
          <a:noFill/>
          <a:ln w="19050">
            <a:solidFill>
              <a:srgbClr val="F86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lipse 26"/>
          <p:cNvSpPr/>
          <p:nvPr/>
        </p:nvSpPr>
        <p:spPr>
          <a:xfrm>
            <a:off x="7525234" y="4410770"/>
            <a:ext cx="204716" cy="197892"/>
          </a:xfrm>
          <a:prstGeom prst="ellipse">
            <a:avLst/>
          </a:prstGeom>
          <a:noFill/>
          <a:ln w="19050">
            <a:solidFill>
              <a:srgbClr val="F86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feld 28"/>
          <p:cNvSpPr txBox="1"/>
          <p:nvPr/>
        </p:nvSpPr>
        <p:spPr>
          <a:xfrm>
            <a:off x="1074353" y="2175044"/>
            <a:ext cx="2800540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86E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Best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L/D =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25,5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for 7m/s tailwind and 0,5m/s sink</a:t>
            </a:r>
            <a:b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/>
              <a:t>“</a:t>
            </a:r>
            <a:r>
              <a:rPr lang="en-US" sz="1400" b="1" dirty="0">
                <a:solidFill>
                  <a:srgbClr val="920000"/>
                </a:solidFill>
              </a:rPr>
              <a:t>Speed to Fly</a:t>
            </a:r>
            <a:r>
              <a:rPr lang="en-US" sz="1400" dirty="0" smtClean="0"/>
              <a:t>”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= 17,2m/s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3220278" y="4134678"/>
            <a:ext cx="8971721" cy="54068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3117920" y="4035732"/>
            <a:ext cx="204716" cy="197892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Ellipse 32"/>
          <p:cNvSpPr/>
          <p:nvPr/>
        </p:nvSpPr>
        <p:spPr>
          <a:xfrm>
            <a:off x="6299766" y="4229648"/>
            <a:ext cx="204716" cy="197892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feld 33"/>
          <p:cNvSpPr txBox="1"/>
          <p:nvPr/>
        </p:nvSpPr>
        <p:spPr>
          <a:xfrm>
            <a:off x="9174479" y="3755958"/>
            <a:ext cx="3013545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Best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L/D =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115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for 2m/s headwind and 0,25m/s climb</a:t>
            </a:r>
            <a:b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/>
              <a:t>“</a:t>
            </a:r>
            <a:r>
              <a:rPr lang="en-US" sz="1400" b="1" dirty="0">
                <a:solidFill>
                  <a:srgbClr val="920000"/>
                </a:solidFill>
              </a:rPr>
              <a:t>Speed to Fly</a:t>
            </a:r>
            <a:r>
              <a:rPr lang="en-US" sz="1400" dirty="0" smtClean="0"/>
              <a:t>”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= 13m/s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2048" name="Gerade Verbindung 2047"/>
          <p:cNvCxnSpPr/>
          <p:nvPr/>
        </p:nvCxnSpPr>
        <p:spPr>
          <a:xfrm flipV="1">
            <a:off x="1494845" y="2560278"/>
            <a:ext cx="8410520" cy="3674726"/>
          </a:xfrm>
          <a:prstGeom prst="line">
            <a:avLst/>
          </a:prstGeom>
          <a:ln w="19050">
            <a:solidFill>
              <a:srgbClr val="FB0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/>
          <p:cNvSpPr/>
          <p:nvPr/>
        </p:nvSpPr>
        <p:spPr>
          <a:xfrm>
            <a:off x="1392487" y="6125588"/>
            <a:ext cx="204716" cy="197892"/>
          </a:xfrm>
          <a:prstGeom prst="ellipse">
            <a:avLst/>
          </a:prstGeom>
          <a:noFill/>
          <a:ln w="19050">
            <a:solidFill>
              <a:srgbClr val="FB0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Ellipse 38"/>
          <p:cNvSpPr/>
          <p:nvPr/>
        </p:nvSpPr>
        <p:spPr>
          <a:xfrm>
            <a:off x="5581845" y="4311808"/>
            <a:ext cx="204716" cy="197892"/>
          </a:xfrm>
          <a:prstGeom prst="ellipse">
            <a:avLst/>
          </a:prstGeom>
          <a:noFill/>
          <a:ln w="19050">
            <a:solidFill>
              <a:srgbClr val="FB0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feld 39"/>
          <p:cNvSpPr txBox="1"/>
          <p:nvPr/>
        </p:nvSpPr>
        <p:spPr>
          <a:xfrm>
            <a:off x="612250" y="4590470"/>
            <a:ext cx="2800540" cy="800219"/>
          </a:xfrm>
          <a:prstGeom prst="rect">
            <a:avLst/>
          </a:prstGeom>
          <a:solidFill>
            <a:srgbClr val="FED2FB"/>
          </a:solidFill>
          <a:ln w="28575">
            <a:solidFill>
              <a:srgbClr val="FB0D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Best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L/D =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- 37,2  ( </a:t>
            </a:r>
            <a:r>
              <a:rPr lang="en-US" b="1" dirty="0" smtClean="0">
                <a:solidFill>
                  <a:srgbClr val="FF0000"/>
                </a:solidFill>
              </a:rPr>
              <a:t>“-”!!!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for 4m/s tailwind and 1,4m/s climb</a:t>
            </a:r>
            <a:b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/>
              <a:t>“</a:t>
            </a:r>
            <a:r>
              <a:rPr lang="en-US" sz="1400" b="1" dirty="0">
                <a:solidFill>
                  <a:srgbClr val="920000"/>
                </a:solidFill>
              </a:rPr>
              <a:t>Speed to Fly</a:t>
            </a:r>
            <a:r>
              <a:rPr lang="en-US" sz="1400" dirty="0" smtClean="0"/>
              <a:t>”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= 10,5m/s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4738343" y="4832344"/>
            <a:ext cx="2991607" cy="1384995"/>
          </a:xfrm>
          <a:prstGeom prst="rect">
            <a:avLst/>
          </a:prstGeom>
          <a:solidFill>
            <a:srgbClr val="FED2FB"/>
          </a:solidFill>
          <a:ln w="28575">
            <a:solidFill>
              <a:srgbClr val="FB0D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This reflects a very special case where “dolphin-style” flying could be chosen.</a:t>
            </a:r>
            <a:b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 If the conditions hold up, our aircraft can climb the most and fly the farthest at the same time.</a:t>
            </a:r>
            <a:b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In this case climb 1000m while covering 37,2km distance. </a:t>
            </a:r>
            <a:endParaRPr 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21" grpId="0" animBg="1"/>
      <p:bldP spid="25" grpId="0" animBg="1"/>
      <p:bldP spid="26" grpId="0" animBg="1"/>
      <p:bldP spid="27" grpId="0" animBg="1"/>
      <p:bldP spid="29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 b="933"/>
          <a:stretch/>
        </p:blipFill>
        <p:spPr bwMode="auto">
          <a:xfrm>
            <a:off x="281511" y="125440"/>
            <a:ext cx="6162261" cy="416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32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8434" name="Picture 2" descr="F:\Aussie_Fotos\Istallations_Paradigm\Paradigm_Flap-Settings_Flightphas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0" y="4396407"/>
            <a:ext cx="3736830" cy="199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811" flipH="1">
            <a:off x="5870899" y="1104278"/>
            <a:ext cx="6119424" cy="406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b="2273"/>
          <a:stretch/>
        </p:blipFill>
        <p:spPr>
          <a:xfrm>
            <a:off x="10299590" y="3134569"/>
            <a:ext cx="1892410" cy="308680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227327" y="540927"/>
            <a:ext cx="3586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Camber / Reflex setup as a possible way to tweak our planes´ performance!</a:t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 rot="1558589">
            <a:off x="3294205" y="3670375"/>
            <a:ext cx="4204163" cy="646331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 remember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this!!!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70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33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3314" name="Picture 2" descr="F:\Aussie_Fotos\Istallations_Paradigm\Paradigm_Flap-Settings_Flightphas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0" y="192645"/>
            <a:ext cx="11845580" cy="5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666"/>
            <a:ext cx="12191999" cy="615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34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39490" y="70593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3117920" y="4134678"/>
            <a:ext cx="9070104" cy="46117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3031466" y="4035732"/>
            <a:ext cx="204716" cy="197892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Ellipse 32"/>
          <p:cNvSpPr/>
          <p:nvPr/>
        </p:nvSpPr>
        <p:spPr>
          <a:xfrm>
            <a:off x="6225016" y="4209325"/>
            <a:ext cx="204716" cy="197892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feld 33"/>
          <p:cNvSpPr txBox="1"/>
          <p:nvPr/>
        </p:nvSpPr>
        <p:spPr>
          <a:xfrm>
            <a:off x="4053838" y="5464535"/>
            <a:ext cx="3013545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Best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L/D =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115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for 2m/s headwind and 0,25m/s climb</a:t>
            </a:r>
            <a:b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/>
              <a:t>“</a:t>
            </a:r>
            <a:r>
              <a:rPr lang="en-US" sz="1400" b="1" dirty="0">
                <a:solidFill>
                  <a:srgbClr val="920000"/>
                </a:solidFill>
              </a:rPr>
              <a:t>Speed to Fly</a:t>
            </a:r>
            <a:r>
              <a:rPr lang="en-US" sz="1400" dirty="0" smtClean="0"/>
              <a:t>”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= 13m/s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8942070" y="425556"/>
            <a:ext cx="3013545" cy="738664"/>
          </a:xfrm>
          <a:prstGeom prst="rect">
            <a:avLst/>
          </a:prstGeom>
          <a:solidFill>
            <a:srgbClr val="FEDC98"/>
          </a:solidFill>
          <a:ln w="28575">
            <a:solidFill>
              <a:srgbClr val="F86E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Adapting our aircrafts configuration in accordance to the necessary</a:t>
            </a:r>
            <a:b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/>
              <a:t>“</a:t>
            </a:r>
            <a:r>
              <a:rPr lang="en-US" sz="1400" b="1" dirty="0">
                <a:solidFill>
                  <a:srgbClr val="920000"/>
                </a:solidFill>
              </a:rPr>
              <a:t>Speed to Fly</a:t>
            </a:r>
            <a:r>
              <a:rPr lang="en-US" sz="1400" dirty="0" smtClean="0"/>
              <a:t>”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13" name="Gekrümmte Verbindung 12"/>
          <p:cNvCxnSpPr/>
          <p:nvPr/>
        </p:nvCxnSpPr>
        <p:spPr>
          <a:xfrm flipV="1">
            <a:off x="4691270" y="4407217"/>
            <a:ext cx="1636104" cy="105732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9509508" y="5249359"/>
            <a:ext cx="204665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Polar for f = 0 degrees</a:t>
            </a:r>
            <a:endParaRPr lang="en-US" sz="1600" b="1" dirty="0">
              <a:ln w="1143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5" name="Gerade Verbindung 34"/>
          <p:cNvCxnSpPr/>
          <p:nvPr/>
        </p:nvCxnSpPr>
        <p:spPr>
          <a:xfrm>
            <a:off x="3117920" y="4134678"/>
            <a:ext cx="9158893" cy="230588"/>
          </a:xfrm>
          <a:prstGeom prst="line">
            <a:avLst/>
          </a:prstGeom>
          <a:ln w="19050">
            <a:solidFill>
              <a:srgbClr val="FB0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/>
          <p:cNvSpPr/>
          <p:nvPr/>
        </p:nvSpPr>
        <p:spPr>
          <a:xfrm>
            <a:off x="3031466" y="4043238"/>
            <a:ext cx="204716" cy="197892"/>
          </a:xfrm>
          <a:prstGeom prst="ellipse">
            <a:avLst/>
          </a:prstGeom>
          <a:noFill/>
          <a:ln w="19050">
            <a:solidFill>
              <a:srgbClr val="FB0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Ellipse 43"/>
          <p:cNvSpPr/>
          <p:nvPr/>
        </p:nvSpPr>
        <p:spPr>
          <a:xfrm>
            <a:off x="6192588" y="4110379"/>
            <a:ext cx="204716" cy="197892"/>
          </a:xfrm>
          <a:prstGeom prst="ellipse">
            <a:avLst/>
          </a:prstGeom>
          <a:noFill/>
          <a:ln w="19050">
            <a:solidFill>
              <a:srgbClr val="FB0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feld 47"/>
          <p:cNvSpPr txBox="1"/>
          <p:nvPr/>
        </p:nvSpPr>
        <p:spPr>
          <a:xfrm>
            <a:off x="4062734" y="2232467"/>
            <a:ext cx="3013545" cy="738664"/>
          </a:xfrm>
          <a:prstGeom prst="rect">
            <a:avLst/>
          </a:prstGeom>
          <a:solidFill>
            <a:srgbClr val="FED2FB"/>
          </a:solidFill>
          <a:ln w="28575">
            <a:solidFill>
              <a:srgbClr val="FB0D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Best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L/D =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155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for 2m/s headwind and 0,25m/s climb</a:t>
            </a:r>
            <a:b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/>
              <a:t>“</a:t>
            </a:r>
            <a:r>
              <a:rPr lang="en-US" sz="1400" b="1" dirty="0">
                <a:solidFill>
                  <a:srgbClr val="920000"/>
                </a:solidFill>
              </a:rPr>
              <a:t>Speed to Fly</a:t>
            </a:r>
            <a:r>
              <a:rPr lang="en-US" sz="1400" dirty="0" smtClean="0"/>
              <a:t>”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= 12,7m/s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49" name="Gekrümmte Verbindung 48"/>
          <p:cNvCxnSpPr>
            <a:endCxn id="44" idx="0"/>
          </p:cNvCxnSpPr>
          <p:nvPr/>
        </p:nvCxnSpPr>
        <p:spPr>
          <a:xfrm rot="16200000" flipH="1">
            <a:off x="5261672" y="3077105"/>
            <a:ext cx="1139248" cy="927299"/>
          </a:xfrm>
          <a:prstGeom prst="curvedConnector3">
            <a:avLst>
              <a:gd name="adj1" fmla="val 50000"/>
            </a:avLst>
          </a:prstGeom>
          <a:ln w="19050">
            <a:solidFill>
              <a:srgbClr val="FB0D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hteck 51"/>
          <p:cNvSpPr/>
          <p:nvPr/>
        </p:nvSpPr>
        <p:spPr>
          <a:xfrm>
            <a:off x="8599006" y="5833867"/>
            <a:ext cx="2149243" cy="338554"/>
          </a:xfrm>
          <a:prstGeom prst="rect">
            <a:avLst/>
          </a:prstGeom>
          <a:solidFill>
            <a:srgbClr val="FED2FB"/>
          </a:solidFill>
          <a:ln>
            <a:solidFill>
              <a:srgbClr val="FB0DBD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 smtClean="0">
                <a:ln w="11430">
                  <a:solidFill>
                    <a:srgbClr val="FF0066"/>
                  </a:solidFill>
                </a:ln>
                <a:solidFill>
                  <a:srgbClr val="FB0DB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Polar for f = +5 degrees</a:t>
            </a:r>
            <a:endParaRPr lang="en-US" sz="1600" b="1" dirty="0">
              <a:ln w="11430">
                <a:solidFill>
                  <a:srgbClr val="FF0066"/>
                </a:solidFill>
              </a:ln>
              <a:solidFill>
                <a:srgbClr val="FB0DB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0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4" grpId="0" animBg="1"/>
      <p:bldP spid="43" grpId="0" animBg="1"/>
      <p:bldP spid="44" grpId="0" animBg="1"/>
      <p:bldP spid="48" grpId="0" animBg="1"/>
      <p:bldP spid="5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>
                <a:latin typeface="Helvetica" pitchFamily="2" charset="0"/>
              </a:rPr>
              <a:t>3</a:t>
            </a:r>
            <a:r>
              <a:rPr lang="de-DE" sz="1200" dirty="0" smtClean="0">
                <a:latin typeface="Helvetica" pitchFamily="2" charset="0"/>
              </a:rPr>
              <a:t>5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189">
            <a:off x="5084189" y="1147663"/>
            <a:ext cx="5401603" cy="3837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b="2273"/>
          <a:stretch/>
        </p:blipFill>
        <p:spPr>
          <a:xfrm>
            <a:off x="10299590" y="3134569"/>
            <a:ext cx="1892410" cy="3086807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465471" y="11903"/>
            <a:ext cx="9073959" cy="646331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>
                  <a:solidFill>
                    <a:srgbClr val="92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Now we know the basics of MacCready-Flying.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09666" y="929390"/>
            <a:ext cx="4527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920000"/>
                </a:solidFill>
              </a:rPr>
              <a:t>And yes…..</a:t>
            </a:r>
            <a:br>
              <a:rPr lang="en-GB" b="1" dirty="0" smtClean="0">
                <a:solidFill>
                  <a:srgbClr val="920000"/>
                </a:solidFill>
              </a:rPr>
            </a:br>
            <a:r>
              <a:rPr lang="en-GB" b="1" dirty="0" smtClean="0">
                <a:solidFill>
                  <a:srgbClr val="920000"/>
                </a:solidFill>
              </a:rPr>
              <a:t>We need to know about our planes’ polar!</a:t>
            </a:r>
            <a:br>
              <a:rPr lang="en-GB" b="1" dirty="0" smtClean="0">
                <a:solidFill>
                  <a:srgbClr val="920000"/>
                </a:solidFill>
              </a:rPr>
            </a:br>
            <a:endParaRPr lang="en-GB" b="1" dirty="0">
              <a:solidFill>
                <a:srgbClr val="92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30424" y="1707352"/>
            <a:ext cx="4527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920000"/>
                </a:solidFill>
              </a:rPr>
              <a:t>The more accurate this knowledge is, </a:t>
            </a:r>
          </a:p>
          <a:p>
            <a:pPr algn="ctr"/>
            <a:r>
              <a:rPr lang="en-GB" b="1" dirty="0" smtClean="0">
                <a:solidFill>
                  <a:srgbClr val="920000"/>
                </a:solidFill>
              </a:rPr>
              <a:t>the better we can adapt our flying.</a:t>
            </a:r>
            <a:endParaRPr lang="en-GB" b="1" dirty="0">
              <a:solidFill>
                <a:srgbClr val="92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4887" y="2483333"/>
            <a:ext cx="4527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920000"/>
                </a:solidFill>
              </a:rPr>
              <a:t>Nevertheless…</a:t>
            </a:r>
            <a:br>
              <a:rPr lang="en-GB" b="1" dirty="0" smtClean="0">
                <a:solidFill>
                  <a:srgbClr val="920000"/>
                </a:solidFill>
              </a:rPr>
            </a:br>
            <a:r>
              <a:rPr lang="en-GB" b="1" dirty="0" smtClean="0">
                <a:solidFill>
                  <a:srgbClr val="920000"/>
                </a:solidFill>
              </a:rPr>
              <a:t>It is better to understand this concept first,  than knowing the exact numbers.</a:t>
            </a:r>
            <a:endParaRPr lang="en-GB" b="1" dirty="0">
              <a:solidFill>
                <a:srgbClr val="92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9668" y="3530948"/>
            <a:ext cx="45270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920000"/>
                </a:solidFill>
              </a:rPr>
              <a:t>Because this knowledge </a:t>
            </a:r>
          </a:p>
          <a:p>
            <a:pPr algn="ctr"/>
            <a:r>
              <a:rPr lang="en-GB" b="1" dirty="0" smtClean="0">
                <a:solidFill>
                  <a:srgbClr val="920000"/>
                </a:solidFill>
              </a:rPr>
              <a:t>- and as well some flight testing –</a:t>
            </a:r>
            <a:br>
              <a:rPr lang="en-GB" b="1" dirty="0" smtClean="0">
                <a:solidFill>
                  <a:srgbClr val="920000"/>
                </a:solidFill>
              </a:rPr>
            </a:br>
            <a:r>
              <a:rPr lang="en-GB" b="1" dirty="0" smtClean="0">
                <a:solidFill>
                  <a:srgbClr val="920000"/>
                </a:solidFill>
              </a:rPr>
              <a:t> can lead us towards making the right </a:t>
            </a:r>
            <a:r>
              <a:rPr lang="en-GB" sz="2800" b="1" dirty="0">
                <a:solidFill>
                  <a:srgbClr val="920000"/>
                </a:solidFill>
              </a:rPr>
              <a:t>A</a:t>
            </a:r>
            <a:r>
              <a:rPr lang="en-GB" sz="2800" b="1" dirty="0" smtClean="0">
                <a:solidFill>
                  <a:srgbClr val="920000"/>
                </a:solidFill>
              </a:rPr>
              <a:t>ssumptions!</a:t>
            </a:r>
            <a:endParaRPr lang="en-GB" sz="2800" b="1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11" grpId="0"/>
      <p:bldP spid="12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Aussie_Fotos\Cloudstre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-2011" r="-449" b="43273"/>
          <a:stretch/>
        </p:blipFill>
        <p:spPr bwMode="auto">
          <a:xfrm>
            <a:off x="-57693" y="-2571852"/>
            <a:ext cx="12429306" cy="968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36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244555" y="-13392"/>
            <a:ext cx="3889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Assumptions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b="4640"/>
          <a:stretch/>
        </p:blipFill>
        <p:spPr>
          <a:xfrm>
            <a:off x="-57693" y="4133172"/>
            <a:ext cx="1708650" cy="283725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828800" y="1079292"/>
            <a:ext cx="88292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C000"/>
                </a:solidFill>
              </a:rPr>
              <a:t>That’s what the Classic MacCready Theory is based upon:</a:t>
            </a:r>
            <a:br>
              <a:rPr lang="en-GB" sz="2800" b="1" dirty="0" smtClean="0">
                <a:solidFill>
                  <a:srgbClr val="FFC000"/>
                </a:solidFill>
              </a:rPr>
            </a:br>
            <a:r>
              <a:rPr lang="en-GB" sz="3600" b="1" dirty="0" smtClean="0">
                <a:solidFill>
                  <a:srgbClr val="F86E06"/>
                </a:solidFill>
              </a:rPr>
              <a:t>Assumptions</a:t>
            </a:r>
            <a:r>
              <a:rPr lang="en-GB" sz="2800" b="1" dirty="0" smtClean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en-GB" sz="2800" b="1" dirty="0" smtClean="0">
                <a:solidFill>
                  <a:srgbClr val="FFC000"/>
                </a:solidFill>
              </a:rPr>
              <a:t>made out of</a:t>
            </a:r>
          </a:p>
          <a:p>
            <a:pPr algn="ctr"/>
            <a:r>
              <a:rPr lang="en-GB" sz="2800" b="1" dirty="0" smtClean="0">
                <a:solidFill>
                  <a:srgbClr val="FFC000"/>
                </a:solidFill>
              </a:rPr>
              <a:t> </a:t>
            </a:r>
            <a:r>
              <a:rPr lang="en-GB" sz="3600" b="1" dirty="0" smtClean="0">
                <a:solidFill>
                  <a:srgbClr val="F86E06"/>
                </a:solidFill>
              </a:rPr>
              <a:t>knowledge</a:t>
            </a:r>
            <a:r>
              <a:rPr lang="en-GB" sz="2800" b="1" dirty="0" smtClean="0">
                <a:solidFill>
                  <a:srgbClr val="FFC000"/>
                </a:solidFill>
              </a:rPr>
              <a:t> and </a:t>
            </a:r>
            <a:r>
              <a:rPr lang="en-GB" sz="3600" b="1" dirty="0" smtClean="0">
                <a:solidFill>
                  <a:srgbClr val="F86E06"/>
                </a:solidFill>
              </a:rPr>
              <a:t>experience</a:t>
            </a:r>
            <a:r>
              <a:rPr lang="en-GB" sz="2800" b="1" dirty="0" smtClean="0">
                <a:solidFill>
                  <a:srgbClr val="FFC000"/>
                </a:solidFill>
              </a:rPr>
              <a:t>!</a:t>
            </a:r>
            <a:endParaRPr lang="en-GB" sz="2800" b="1" dirty="0">
              <a:solidFill>
                <a:srgbClr val="FFC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650957" y="4299549"/>
            <a:ext cx="2392088" cy="24929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smtClean="0">
                <a:solidFill>
                  <a:schemeClr val="accent1">
                    <a:lumMod val="50000"/>
                  </a:schemeClr>
                </a:solidFill>
              </a:rPr>
              <a:t>What would you assume for your flight tactics when looking at this </a:t>
            </a:r>
          </a:p>
          <a:p>
            <a:pPr algn="ctr"/>
            <a:r>
              <a:rPr lang="en-GB" sz="2600" b="1" dirty="0" smtClean="0">
                <a:solidFill>
                  <a:schemeClr val="accent1">
                    <a:lumMod val="50000"/>
                  </a:schemeClr>
                </a:solidFill>
              </a:rPr>
              <a:t>“cloud-street”?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9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2065"/>
          <a:stretch/>
        </p:blipFill>
        <p:spPr>
          <a:xfrm>
            <a:off x="33400" y="0"/>
            <a:ext cx="8689851" cy="1048887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37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469443" y="11903"/>
            <a:ext cx="3722557" cy="4524315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>
                  <a:solidFill>
                    <a:srgbClr val="92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If we can make the right assumptions,</a:t>
            </a:r>
          </a:p>
          <a:p>
            <a:pPr algn="ctr"/>
            <a:r>
              <a:rPr lang="en-US" sz="3200" b="1" dirty="0">
                <a:ln w="11430">
                  <a:solidFill>
                    <a:srgbClr val="92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r>
              <a:rPr lang="en-US" sz="3200" b="1" cap="none" spc="0" dirty="0" smtClean="0">
                <a:ln w="11430">
                  <a:solidFill>
                    <a:srgbClr val="92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 concept of the “Speed to fly” theory can not only get us fly longer distances, </a:t>
            </a:r>
            <a:br>
              <a:rPr lang="en-US" sz="3200" b="1" cap="none" spc="0" dirty="0" smtClean="0">
                <a:ln w="11430">
                  <a:solidFill>
                    <a:srgbClr val="92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200" b="1" cap="none" spc="0" dirty="0" smtClean="0">
                <a:ln w="11430">
                  <a:solidFill>
                    <a:srgbClr val="92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 also can get us to cover ground faster!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44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52" y="-28453"/>
            <a:ext cx="4320348" cy="657495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38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4796853" cy="2677656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920000"/>
                </a:solidFill>
              </a:rPr>
              <a:t>It is all about the best possible </a:t>
            </a:r>
            <a:br>
              <a:rPr lang="en-GB" sz="2400" b="1" dirty="0" smtClean="0">
                <a:solidFill>
                  <a:srgbClr val="920000"/>
                </a:solidFill>
              </a:rPr>
            </a:br>
            <a:r>
              <a:rPr lang="en-GB" sz="2400" b="1" dirty="0" smtClean="0">
                <a:solidFill>
                  <a:srgbClr val="920000"/>
                </a:solidFill>
              </a:rPr>
              <a:t>educated guess (assumption) </a:t>
            </a:r>
            <a:br>
              <a:rPr lang="en-GB" sz="2400" b="1" dirty="0" smtClean="0">
                <a:solidFill>
                  <a:srgbClr val="920000"/>
                </a:solidFill>
              </a:rPr>
            </a:br>
            <a:r>
              <a:rPr lang="en-GB" sz="2400" b="1" dirty="0" smtClean="0">
                <a:solidFill>
                  <a:srgbClr val="920000"/>
                </a:solidFill>
              </a:rPr>
              <a:t>of the thermal strength of:</a:t>
            </a:r>
          </a:p>
          <a:p>
            <a:pPr algn="ctr"/>
            <a:endParaRPr lang="en-GB" sz="2400" b="1" dirty="0" smtClean="0">
              <a:solidFill>
                <a:srgbClr val="920000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en-GB" sz="2400" b="1" dirty="0">
                <a:solidFill>
                  <a:srgbClr val="920000"/>
                </a:solidFill>
              </a:rPr>
              <a:t>T</a:t>
            </a:r>
            <a:r>
              <a:rPr lang="en-GB" sz="2400" b="1" dirty="0" smtClean="0">
                <a:solidFill>
                  <a:srgbClr val="920000"/>
                </a:solidFill>
              </a:rPr>
              <a:t>he next thermal ahead</a:t>
            </a:r>
          </a:p>
          <a:p>
            <a:pPr marL="285750" indent="-285750" algn="ctr">
              <a:buFontTx/>
              <a:buChar char="-"/>
            </a:pPr>
            <a:r>
              <a:rPr lang="en-GB" sz="2400" b="1" dirty="0" smtClean="0">
                <a:solidFill>
                  <a:srgbClr val="920000"/>
                </a:solidFill>
              </a:rPr>
              <a:t>The next thermals ahead</a:t>
            </a:r>
          </a:p>
          <a:p>
            <a:pPr marL="285750" indent="-285750" algn="ctr">
              <a:buFontTx/>
              <a:buChar char="-"/>
            </a:pPr>
            <a:r>
              <a:rPr lang="en-GB" sz="2400" b="1" dirty="0" smtClean="0">
                <a:solidFill>
                  <a:srgbClr val="920000"/>
                </a:solidFill>
              </a:rPr>
              <a:t>The thermals (ahead) in general</a:t>
            </a:r>
            <a:endParaRPr lang="en-GB" sz="2400" b="1" dirty="0">
              <a:solidFill>
                <a:srgbClr val="920000"/>
              </a:solidFill>
            </a:endParaRPr>
          </a:p>
        </p:txBody>
      </p:sp>
      <p:pic>
        <p:nvPicPr>
          <p:cNvPr id="18" name="Grafik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5169" r="8032" b="5045"/>
          <a:stretch/>
        </p:blipFill>
        <p:spPr bwMode="auto">
          <a:xfrm>
            <a:off x="854439" y="4132581"/>
            <a:ext cx="2445164" cy="246789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hteck 18"/>
          <p:cNvSpPr/>
          <p:nvPr/>
        </p:nvSpPr>
        <p:spPr>
          <a:xfrm rot="20539809">
            <a:off x="7462259" y="4608932"/>
            <a:ext cx="4695708" cy="954107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>
                  <a:solidFill>
                    <a:srgbClr val="92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if someone could tell us </a:t>
            </a:r>
          </a:p>
          <a:p>
            <a:pPr algn="ctr"/>
            <a:r>
              <a:rPr lang="en-US" sz="2800" b="1" dirty="0" smtClean="0">
                <a:ln w="11430">
                  <a:solidFill>
                    <a:srgbClr val="92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strength of that thermal?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632637" y="147678"/>
            <a:ext cx="107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tx2">
                    <a:lumMod val="50000"/>
                  </a:schemeClr>
                </a:solidFill>
              </a:rPr>
              <a:t>Is it</a:t>
            </a:r>
            <a:endParaRPr lang="en-GB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Pfeil nach oben 13"/>
          <p:cNvSpPr/>
          <p:nvPr/>
        </p:nvSpPr>
        <p:spPr>
          <a:xfrm>
            <a:off x="5637209" y="4467069"/>
            <a:ext cx="268916" cy="1413563"/>
          </a:xfrm>
          <a:prstGeom prst="upArrow">
            <a:avLst/>
          </a:prstGeom>
          <a:gradFill flip="none" rotWithShape="1">
            <a:gsLst>
              <a:gs pos="0">
                <a:srgbClr val="FF0000"/>
              </a:gs>
              <a:gs pos="20000">
                <a:srgbClr val="F86E06"/>
              </a:gs>
              <a:gs pos="68000">
                <a:srgbClr val="FFFF0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hteck 14"/>
          <p:cNvSpPr/>
          <p:nvPr/>
        </p:nvSpPr>
        <p:spPr>
          <a:xfrm>
            <a:off x="5285797" y="3657180"/>
            <a:ext cx="9717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1" cap="none" spc="50" dirty="0" smtClean="0">
                <a:ln w="0">
                  <a:solidFill>
                    <a:srgbClr val="FFFF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1m/s</a:t>
            </a:r>
            <a:endParaRPr lang="de-DE" sz="2800" b="1" cap="none" spc="50" dirty="0">
              <a:ln w="0">
                <a:solidFill>
                  <a:srgbClr val="FFFF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2" name="Pfeil nach oben 21"/>
          <p:cNvSpPr/>
          <p:nvPr/>
        </p:nvSpPr>
        <p:spPr>
          <a:xfrm>
            <a:off x="6435748" y="3093720"/>
            <a:ext cx="268916" cy="2786911"/>
          </a:xfrm>
          <a:prstGeom prst="upArrow">
            <a:avLst/>
          </a:prstGeom>
          <a:gradFill flip="none" rotWithShape="1">
            <a:gsLst>
              <a:gs pos="0">
                <a:srgbClr val="FF0000"/>
              </a:gs>
              <a:gs pos="42000">
                <a:srgbClr val="F86E06"/>
              </a:gs>
              <a:gs pos="78000">
                <a:srgbClr val="FFFF0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hteck 22"/>
          <p:cNvSpPr/>
          <p:nvPr/>
        </p:nvSpPr>
        <p:spPr>
          <a:xfrm>
            <a:off x="6084336" y="2385337"/>
            <a:ext cx="9717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1" spc="50" dirty="0">
                <a:ln w="0">
                  <a:solidFill>
                    <a:srgbClr val="FF99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de-DE" sz="2800" b="1" cap="none" spc="50" dirty="0" smtClean="0">
                <a:ln w="0">
                  <a:solidFill>
                    <a:srgbClr val="FF99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m/s</a:t>
            </a:r>
            <a:endParaRPr lang="de-DE" sz="2800" b="1" cap="none" spc="50" dirty="0">
              <a:ln w="0">
                <a:solidFill>
                  <a:srgbClr val="FF99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4" name="Pfeil nach oben 23"/>
          <p:cNvSpPr/>
          <p:nvPr/>
        </p:nvSpPr>
        <p:spPr>
          <a:xfrm>
            <a:off x="7234287" y="1454047"/>
            <a:ext cx="268916" cy="4426586"/>
          </a:xfrm>
          <a:prstGeom prst="upArrow">
            <a:avLst/>
          </a:prstGeom>
          <a:gradFill flip="none" rotWithShape="1">
            <a:gsLst>
              <a:gs pos="0">
                <a:srgbClr val="920000"/>
              </a:gs>
              <a:gs pos="42000">
                <a:srgbClr val="FF0000"/>
              </a:gs>
              <a:gs pos="95000">
                <a:srgbClr val="FFFF0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hteck 24"/>
          <p:cNvSpPr/>
          <p:nvPr/>
        </p:nvSpPr>
        <p:spPr>
          <a:xfrm>
            <a:off x="6845764" y="886591"/>
            <a:ext cx="9717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1" spc="50" dirty="0" smtClean="0">
                <a:ln w="0">
                  <a:solidFill>
                    <a:srgbClr val="FF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r>
              <a:rPr lang="de-DE" sz="2800" b="1" cap="none" spc="50" dirty="0" smtClean="0">
                <a:ln w="0">
                  <a:solidFill>
                    <a:srgbClr val="FF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m/s</a:t>
            </a:r>
            <a:endParaRPr lang="de-DE" sz="2800" b="1" cap="none" spc="50" dirty="0">
              <a:ln w="0">
                <a:solidFill>
                  <a:srgbClr val="FF00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435749" y="147678"/>
            <a:ext cx="114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tx2">
                    <a:lumMod val="50000"/>
                  </a:schemeClr>
                </a:solidFill>
              </a:rPr>
              <a:t>…???</a:t>
            </a:r>
            <a:endParaRPr lang="en-GB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06715" y="3093720"/>
            <a:ext cx="3844835" cy="954107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>
                  <a:solidFill>
                    <a:srgbClr val="92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would we do with </a:t>
            </a:r>
          </a:p>
          <a:p>
            <a:pPr algn="ctr"/>
            <a:r>
              <a:rPr lang="en-US" sz="2800" b="1" dirty="0" smtClean="0">
                <a:ln w="11430">
                  <a:solidFill>
                    <a:srgbClr val="92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that information?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3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/>
      <p:bldP spid="14" grpId="0" animBg="1"/>
      <p:bldP spid="15" grpId="0"/>
      <p:bldP spid="22" grpId="0" animBg="1"/>
      <p:bldP spid="23" grpId="0"/>
      <p:bldP spid="24" grpId="0" animBg="1"/>
      <p:bldP spid="25" grpId="0"/>
      <p:bldP spid="26" grpId="0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3"/>
            <a:ext cx="12192000" cy="623988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39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096000" y="194872"/>
            <a:ext cx="3387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Let’s say the thermal ahead offers a 2m/s average climb in reality. </a:t>
            </a:r>
            <a:endParaRPr lang="en-GB" b="1" dirty="0"/>
          </a:p>
        </p:txBody>
      </p:sp>
      <p:sp>
        <p:nvSpPr>
          <p:cNvPr id="12" name="Pfeil nach oben 11"/>
          <p:cNvSpPr/>
          <p:nvPr/>
        </p:nvSpPr>
        <p:spPr>
          <a:xfrm>
            <a:off x="11599234" y="3452975"/>
            <a:ext cx="268916" cy="2786911"/>
          </a:xfrm>
          <a:prstGeom prst="upArrow">
            <a:avLst/>
          </a:prstGeom>
          <a:gradFill flip="none" rotWithShape="1">
            <a:gsLst>
              <a:gs pos="0">
                <a:srgbClr val="FF0000"/>
              </a:gs>
              <a:gs pos="42000">
                <a:srgbClr val="F86E06"/>
              </a:gs>
              <a:gs pos="78000">
                <a:srgbClr val="FFFF0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hteck 12"/>
          <p:cNvSpPr/>
          <p:nvPr/>
        </p:nvSpPr>
        <p:spPr>
          <a:xfrm>
            <a:off x="11220259" y="2834861"/>
            <a:ext cx="9717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1" spc="50" dirty="0">
                <a:ln w="0">
                  <a:solidFill>
                    <a:srgbClr val="FF99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de-DE" sz="2800" b="1" cap="none" spc="50" dirty="0" smtClean="0">
                <a:ln w="0">
                  <a:solidFill>
                    <a:srgbClr val="FF99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m/s</a:t>
            </a:r>
            <a:endParaRPr lang="de-DE" sz="2800" b="1" cap="none" spc="50" dirty="0">
              <a:ln w="0">
                <a:solidFill>
                  <a:srgbClr val="FF99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1698649"/>
            <a:ext cx="2683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Pilot B is careful. He assumes the thermal ahead offers 1m/s climb.</a:t>
            </a:r>
            <a:b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He is not pushing very hard and takes a lot of time to reach the thermal. He reaches it in good altitude – but late.</a:t>
            </a:r>
            <a:b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388780" y="3560289"/>
            <a:ext cx="3444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920000"/>
                </a:solidFill>
              </a:rPr>
              <a:t>Pilot C is aggressive. He assumes the thermal ahead offers 3m/s climb.</a:t>
            </a:r>
            <a:br>
              <a:rPr lang="en-GB" b="1" dirty="0" smtClean="0">
                <a:solidFill>
                  <a:srgbClr val="920000"/>
                </a:solidFill>
              </a:rPr>
            </a:br>
            <a:r>
              <a:rPr lang="en-GB" b="1" dirty="0" smtClean="0">
                <a:solidFill>
                  <a:srgbClr val="920000"/>
                </a:solidFill>
              </a:rPr>
              <a:t>He is pushing very hard and takes a lot of risk “driving almost into the ground”. </a:t>
            </a:r>
          </a:p>
          <a:p>
            <a:r>
              <a:rPr lang="en-GB" b="1" dirty="0" smtClean="0">
                <a:solidFill>
                  <a:srgbClr val="920000"/>
                </a:solidFill>
              </a:rPr>
              <a:t>He is the first to reaches it – but low…and needs to spend a lot of time climbing back up!</a:t>
            </a:r>
            <a:br>
              <a:rPr lang="en-GB" b="1" dirty="0" smtClean="0">
                <a:solidFill>
                  <a:srgbClr val="920000"/>
                </a:solidFill>
              </a:rPr>
            </a:br>
            <a:endParaRPr lang="en-GB" b="1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0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8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ustralia_2023\MacCready\Breguet-901-904-907-planeur-03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22593" b="8314"/>
          <a:stretch/>
        </p:blipFill>
        <p:spPr bwMode="auto">
          <a:xfrm>
            <a:off x="-112023" y="-79513"/>
            <a:ext cx="12373117" cy="715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135" y="43061"/>
            <a:ext cx="10059649" cy="82825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Paul B. MacCready </a:t>
            </a:r>
            <a:b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700" dirty="0" smtClean="0">
                <a:latin typeface="+mn-lt"/>
              </a:rPr>
              <a:t>(</a:t>
            </a:r>
            <a:r>
              <a:rPr lang="en-US" sz="2700" dirty="0">
                <a:latin typeface="+mn-lt"/>
              </a:rPr>
              <a:t>September 25, 1925 – August 28, 2007)</a:t>
            </a:r>
            <a:endParaRPr lang="en-GB" sz="27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04</a:t>
            </a: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1026" name="Picture 2" descr="F:\Australia_2023\MacCready\1925-2007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508" y="62986"/>
            <a:ext cx="1076969" cy="15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Australia_2023\MacCready\Paul_MacCready_VM_19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0" y="62986"/>
            <a:ext cx="992775" cy="143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481677" y="989467"/>
            <a:ext cx="5350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0000"/>
                </a:solidFill>
              </a:rPr>
              <a:t>Paul MacCready was also a devoted glider pilot and won the U.S. National Open Class Soaring Championship 3 times (1948, 1949, 1953).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612943" y="1976684"/>
            <a:ext cx="4923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0000"/>
                </a:solidFill>
              </a:rPr>
              <a:t>In 1956, he became the first American pilot to become the World Soaring Champion.</a:t>
            </a:r>
          </a:p>
        </p:txBody>
      </p:sp>
      <p:pic>
        <p:nvPicPr>
          <p:cNvPr id="2051" name="Picture 3" descr="F:\Australia_2023\MacCready\MacCready_WC_19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62" y="3326124"/>
            <a:ext cx="2397091" cy="283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9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3"/>
            <a:ext cx="12192000" cy="623988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40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096000" y="194872"/>
            <a:ext cx="3387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Let’s say the thermal ahead offers a 2m/s average climb in reality. </a:t>
            </a:r>
            <a:endParaRPr lang="en-GB" b="1" dirty="0"/>
          </a:p>
        </p:txBody>
      </p:sp>
      <p:sp>
        <p:nvSpPr>
          <p:cNvPr id="12" name="Pfeil nach oben 11"/>
          <p:cNvSpPr/>
          <p:nvPr/>
        </p:nvSpPr>
        <p:spPr>
          <a:xfrm>
            <a:off x="11599234" y="3452975"/>
            <a:ext cx="268916" cy="2786911"/>
          </a:xfrm>
          <a:prstGeom prst="upArrow">
            <a:avLst/>
          </a:prstGeom>
          <a:gradFill flip="none" rotWithShape="1">
            <a:gsLst>
              <a:gs pos="0">
                <a:srgbClr val="FF0000"/>
              </a:gs>
              <a:gs pos="42000">
                <a:srgbClr val="F86E06"/>
              </a:gs>
              <a:gs pos="78000">
                <a:srgbClr val="FFFF0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hteck 12"/>
          <p:cNvSpPr/>
          <p:nvPr/>
        </p:nvSpPr>
        <p:spPr>
          <a:xfrm>
            <a:off x="11220259" y="2834861"/>
            <a:ext cx="9717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1" spc="50" dirty="0">
                <a:ln w="0">
                  <a:solidFill>
                    <a:srgbClr val="FF99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de-DE" sz="2800" b="1" cap="none" spc="50" dirty="0" smtClean="0">
                <a:ln w="0">
                  <a:solidFill>
                    <a:srgbClr val="FF99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m/s</a:t>
            </a:r>
            <a:endParaRPr lang="de-DE" sz="2800" b="1" cap="none" spc="50" dirty="0">
              <a:ln w="0">
                <a:solidFill>
                  <a:srgbClr val="FF99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4147" y="2451017"/>
            <a:ext cx="40480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smtClean="0"/>
              <a:t>Pilot </a:t>
            </a:r>
            <a:r>
              <a:rPr lang="en-GB" sz="2000" b="1" smtClean="0"/>
              <a:t>A </a:t>
            </a:r>
            <a:r>
              <a:rPr lang="en-GB" sz="2000" b="1" smtClean="0"/>
              <a:t>chooses </a:t>
            </a:r>
            <a:r>
              <a:rPr lang="en-GB" sz="2000" b="1" dirty="0" smtClean="0"/>
              <a:t>the right</a:t>
            </a:r>
            <a:br>
              <a:rPr lang="en-GB" sz="2000" b="1" dirty="0" smtClean="0"/>
            </a:br>
            <a:r>
              <a:rPr lang="en-US" sz="2000" b="1" dirty="0"/>
              <a:t>“</a:t>
            </a:r>
            <a:r>
              <a:rPr lang="en-US" sz="2000" b="1" dirty="0">
                <a:solidFill>
                  <a:srgbClr val="920000"/>
                </a:solidFill>
              </a:rPr>
              <a:t>Speed to Fly</a:t>
            </a:r>
            <a:r>
              <a:rPr lang="en-US" sz="2000" b="1" dirty="0" smtClean="0"/>
              <a:t>”.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b="1" dirty="0" smtClean="0"/>
              <a:t>He assumes the thermal ahead offers 2m/s climb.</a:t>
            </a:r>
            <a:br>
              <a:rPr lang="en-GB" sz="2000" b="1" dirty="0" smtClean="0"/>
            </a:br>
            <a:r>
              <a:rPr lang="en-GB" sz="2000" b="1" dirty="0" smtClean="0"/>
              <a:t>He reaches it in reasonable altitude and can climb his way back to resume flying on course first.</a:t>
            </a:r>
            <a:br>
              <a:rPr lang="en-GB" sz="2000" b="1" dirty="0" smtClean="0"/>
            </a:br>
            <a:r>
              <a:rPr lang="en-GB" sz="2000" b="1" dirty="0" smtClean="0"/>
              <a:t>He will gain valuable speed over the other two pilots.</a:t>
            </a:r>
            <a:br>
              <a:rPr lang="en-GB" sz="2000" b="1" dirty="0" smtClean="0"/>
            </a:b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6411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083"/>
            <a:ext cx="12192000" cy="631666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41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39490" y="7967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220647" y="869880"/>
            <a:ext cx="3971353" cy="707886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920000"/>
                </a:solidFill>
              </a:rPr>
              <a:t>If we assume the next thermal(s) will offer 1,5m/s climb rate…</a:t>
            </a:r>
            <a:endParaRPr lang="en-GB" sz="2000" b="1" dirty="0">
              <a:solidFill>
                <a:srgbClr val="920000"/>
              </a:solidFill>
            </a:endParaRPr>
          </a:p>
        </p:txBody>
      </p:sp>
      <p:cxnSp>
        <p:nvCxnSpPr>
          <p:cNvPr id="12" name="Gerader Verbinder 11"/>
          <p:cNvCxnSpPr/>
          <p:nvPr/>
        </p:nvCxnSpPr>
        <p:spPr>
          <a:xfrm>
            <a:off x="2651760" y="1021080"/>
            <a:ext cx="9646920" cy="5667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8220647" y="1585076"/>
            <a:ext cx="3971353" cy="1323439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920000"/>
                </a:solidFill>
              </a:rPr>
              <a:t>… </a:t>
            </a:r>
            <a:r>
              <a:rPr lang="en-GB" sz="2000" b="1" dirty="0" smtClean="0">
                <a:solidFill>
                  <a:srgbClr val="920000"/>
                </a:solidFill>
              </a:rPr>
              <a:t>we need to push forward in between thermals with the same</a:t>
            </a:r>
          </a:p>
          <a:p>
            <a:pPr algn="ctr"/>
            <a:r>
              <a:rPr lang="en-US" sz="2000" dirty="0"/>
              <a:t>“</a:t>
            </a:r>
            <a:r>
              <a:rPr lang="en-US" sz="2000" b="1" dirty="0">
                <a:solidFill>
                  <a:srgbClr val="920000"/>
                </a:solidFill>
              </a:rPr>
              <a:t>Speed to Fly</a:t>
            </a:r>
            <a:r>
              <a:rPr lang="en-US" sz="2000" dirty="0" smtClean="0"/>
              <a:t>”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920000"/>
                </a:solidFill>
              </a:rPr>
              <a:t>as if we would push through 1,5m/s sink!</a:t>
            </a:r>
            <a:endParaRPr lang="en-GB" sz="2000" b="1" dirty="0">
              <a:solidFill>
                <a:srgbClr val="920000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2651760" y="5547360"/>
            <a:ext cx="77266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10667472" y="5216854"/>
            <a:ext cx="15778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3200" b="1" dirty="0" smtClean="0">
                <a:ln>
                  <a:solidFill>
                    <a:srgbClr val="920000"/>
                  </a:solidFill>
                </a:ln>
                <a:solidFill>
                  <a:schemeClr val="accent4"/>
                </a:solidFill>
              </a:rPr>
              <a:t>26,4m/s</a:t>
            </a:r>
            <a:endParaRPr lang="de-DE" sz="3200" b="1" cap="none" spc="0" dirty="0">
              <a:ln>
                <a:solidFill>
                  <a:srgbClr val="920000"/>
                </a:solidFill>
              </a:ln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762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083"/>
            <a:ext cx="12192000" cy="631666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42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39490" y="7967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220647" y="869880"/>
            <a:ext cx="3971353" cy="1938992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920000"/>
                </a:solidFill>
              </a:rPr>
              <a:t>If our assumptions are right,</a:t>
            </a:r>
          </a:p>
          <a:p>
            <a:pPr algn="ctr"/>
            <a:r>
              <a:rPr lang="en-GB" sz="2000" b="1" dirty="0" smtClean="0">
                <a:solidFill>
                  <a:srgbClr val="920000"/>
                </a:solidFill>
              </a:rPr>
              <a:t>We can reach the next thermal(s) </a:t>
            </a:r>
            <a:br>
              <a:rPr lang="en-GB" sz="2000" b="1" dirty="0" smtClean="0">
                <a:solidFill>
                  <a:srgbClr val="920000"/>
                </a:solidFill>
              </a:rPr>
            </a:br>
            <a:r>
              <a:rPr lang="en-GB" sz="2000" b="1" dirty="0" smtClean="0">
                <a:solidFill>
                  <a:srgbClr val="920000"/>
                </a:solidFill>
              </a:rPr>
              <a:t>and the air in between thermal(s)</a:t>
            </a:r>
            <a:br>
              <a:rPr lang="en-GB" sz="2000" b="1" dirty="0" smtClean="0">
                <a:solidFill>
                  <a:srgbClr val="920000"/>
                </a:solidFill>
              </a:rPr>
            </a:br>
            <a:r>
              <a:rPr lang="en-GB" sz="2000" b="1" dirty="0" smtClean="0">
                <a:solidFill>
                  <a:srgbClr val="920000"/>
                </a:solidFill>
              </a:rPr>
              <a:t>is “calm”, </a:t>
            </a:r>
          </a:p>
          <a:p>
            <a:pPr algn="ctr"/>
            <a:r>
              <a:rPr lang="en-GB" sz="2000" b="1" dirty="0">
                <a:solidFill>
                  <a:srgbClr val="920000"/>
                </a:solidFill>
              </a:rPr>
              <a:t>o</a:t>
            </a:r>
            <a:r>
              <a:rPr lang="en-GB" sz="2000" b="1" dirty="0" smtClean="0">
                <a:solidFill>
                  <a:srgbClr val="920000"/>
                </a:solidFill>
              </a:rPr>
              <a:t>ur effective average cross country speed will be…</a:t>
            </a:r>
            <a:endParaRPr lang="en-GB" sz="2000" b="1" dirty="0">
              <a:solidFill>
                <a:srgbClr val="920000"/>
              </a:solidFill>
            </a:endParaRPr>
          </a:p>
        </p:txBody>
      </p:sp>
      <p:cxnSp>
        <p:nvCxnSpPr>
          <p:cNvPr id="12" name="Gerader Verbinder 11"/>
          <p:cNvCxnSpPr/>
          <p:nvPr/>
        </p:nvCxnSpPr>
        <p:spPr>
          <a:xfrm>
            <a:off x="2651760" y="1021080"/>
            <a:ext cx="9646920" cy="5667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2651760" y="5547360"/>
            <a:ext cx="77266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10667472" y="5216854"/>
            <a:ext cx="15778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3200" b="1" dirty="0" smtClean="0">
                <a:ln>
                  <a:solidFill>
                    <a:srgbClr val="920000"/>
                  </a:solidFill>
                </a:ln>
                <a:solidFill>
                  <a:schemeClr val="accent4"/>
                </a:solidFill>
              </a:rPr>
              <a:t>26,4m/s</a:t>
            </a:r>
            <a:endParaRPr lang="de-DE" sz="3200" b="1" cap="none" spc="0" dirty="0">
              <a:ln>
                <a:solidFill>
                  <a:srgbClr val="92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2651760" y="3840480"/>
            <a:ext cx="4800600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7878552" y="3496515"/>
            <a:ext cx="15778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1</a:t>
            </a:r>
            <a:r>
              <a:rPr lang="de-DE" sz="32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</a:rPr>
              <a:t>6,7m/s</a:t>
            </a:r>
            <a:endParaRPr lang="de-DE" sz="3200" b="1" cap="none" spc="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72047" y="1676399"/>
            <a:ext cx="3056953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We can read it out 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at the intersection, where our tangent is crossing the </a:t>
            </a:r>
            <a:b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X-Axis. </a:t>
            </a:r>
            <a:endParaRPr lang="en-GB" sz="2000" b="1" dirty="0">
              <a:solidFill>
                <a:srgbClr val="9200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7229474" y="3665880"/>
            <a:ext cx="314325" cy="301591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6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20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ustralia_2023\MacCready\Breguet-901-904-907-planeur-03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22593" b="8314"/>
          <a:stretch/>
        </p:blipFill>
        <p:spPr bwMode="auto">
          <a:xfrm>
            <a:off x="-112023" y="-79513"/>
            <a:ext cx="12373117" cy="715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D-DIN" panose="020B0504030202030204" pitchFamily="34" charset="77"/>
              </a:rPr>
              <a:t>43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1026" name="Picture 2" descr="F:\Australia_2023\MacCready\1925-2007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508" y="62986"/>
            <a:ext cx="1076969" cy="15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Australia_2023\MacCready\Paul_MacCready_VM_19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0" y="62986"/>
            <a:ext cx="992775" cy="143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481677" y="272310"/>
            <a:ext cx="5350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20000"/>
                </a:solidFill>
              </a:rPr>
              <a:t>This is actually what the “classic” MacCready-theory is about.</a:t>
            </a:r>
          </a:p>
          <a:p>
            <a:pPr algn="ctr"/>
            <a:r>
              <a:rPr lang="en-US" sz="2400" b="1" dirty="0" smtClean="0">
                <a:solidFill>
                  <a:srgbClr val="920000"/>
                </a:solidFill>
              </a:rPr>
              <a:t>It is about assuming and calculating the best </a:t>
            </a:r>
            <a:r>
              <a:rPr lang="en-US" sz="2400" dirty="0"/>
              <a:t>“</a:t>
            </a:r>
            <a:r>
              <a:rPr lang="en-US" sz="2400" b="1" dirty="0">
                <a:solidFill>
                  <a:srgbClr val="920000"/>
                </a:solidFill>
              </a:rPr>
              <a:t>Speed to Fly</a:t>
            </a:r>
            <a:r>
              <a:rPr lang="en-US" sz="2400" dirty="0" smtClean="0"/>
              <a:t>” </a:t>
            </a:r>
            <a:r>
              <a:rPr lang="en-US" sz="2400" b="1" dirty="0" smtClean="0">
                <a:solidFill>
                  <a:srgbClr val="920000"/>
                </a:solidFill>
              </a:rPr>
              <a:t>to predict the best possible cross country speed. </a:t>
            </a:r>
            <a:endParaRPr lang="en-US" sz="2400" b="1" dirty="0">
              <a:solidFill>
                <a:srgbClr val="920000"/>
              </a:solidFill>
            </a:endParaRPr>
          </a:p>
        </p:txBody>
      </p:sp>
      <p:pic>
        <p:nvPicPr>
          <p:cNvPr id="2051" name="Picture 3" descr="F:\Australia_2023\MacCready\MacCready_WC_19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62" y="3326124"/>
            <a:ext cx="2397091" cy="283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20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</a:t>
            </a:r>
            <a:r>
              <a:rPr lang="en-US" sz="1200" dirty="0" smtClean="0">
                <a:latin typeface="D-DIN" panose="020B0504030202030204" pitchFamily="34" charset="77"/>
              </a:rPr>
              <a:t> 44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811" flipH="1">
            <a:off x="4195727" y="1803959"/>
            <a:ext cx="4941220" cy="3278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b="2273"/>
          <a:stretch/>
        </p:blipFill>
        <p:spPr>
          <a:xfrm>
            <a:off x="10299590" y="3134569"/>
            <a:ext cx="1892410" cy="308680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176896" y="135036"/>
            <a:ext cx="4305567" cy="523220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And it works for us as well!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Pfeil nach oben 13"/>
          <p:cNvSpPr/>
          <p:nvPr/>
        </p:nvSpPr>
        <p:spPr>
          <a:xfrm>
            <a:off x="3149393" y="1938229"/>
            <a:ext cx="655320" cy="2392680"/>
          </a:xfrm>
          <a:prstGeom prst="upArrow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FF990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Pfeil nach oben 14"/>
          <p:cNvSpPr/>
          <p:nvPr/>
        </p:nvSpPr>
        <p:spPr>
          <a:xfrm rot="10800000">
            <a:off x="9083992" y="2009558"/>
            <a:ext cx="655320" cy="2392680"/>
          </a:xfrm>
          <a:prstGeom prst="upArrow">
            <a:avLst/>
          </a:prstGeom>
          <a:gradFill flip="none" rotWithShape="1">
            <a:gsLst>
              <a:gs pos="0">
                <a:srgbClr val="E70365"/>
              </a:gs>
              <a:gs pos="50000">
                <a:schemeClr val="accent1">
                  <a:lumMod val="75000"/>
                </a:schemeClr>
              </a:gs>
              <a:gs pos="100000">
                <a:srgbClr val="00B0F0"/>
              </a:gs>
            </a:gsLst>
            <a:lin ang="5400000" scaled="1"/>
            <a:tileRect/>
          </a:gra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184016" y="135036"/>
            <a:ext cx="2482983" cy="1200329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Teaching us to make assumptions about the weather conditions and thermal strength.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4016" y="1659036"/>
            <a:ext cx="2482983" cy="923330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Knowing about the basic principles </a:t>
            </a:r>
            <a:r>
              <a:rPr lang="en-US" b="1" dirty="0" smtClean="0">
                <a:solidFill>
                  <a:srgbClr val="C00000"/>
                </a:solidFill>
              </a:rPr>
              <a:t>of performance polars.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84016" y="2906037"/>
            <a:ext cx="2482983" cy="369332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Avoiding mistakes</a:t>
            </a:r>
            <a:r>
              <a:rPr lang="en-US" b="1" dirty="0" smtClean="0">
                <a:solidFill>
                  <a:srgbClr val="C00000"/>
                </a:solidFill>
              </a:rPr>
              <a:t>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99079" y="3713757"/>
            <a:ext cx="2482983" cy="923330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Knowing when to take risks and when to be careful</a:t>
            </a:r>
            <a:r>
              <a:rPr lang="en-US" b="1" dirty="0" smtClean="0">
                <a:solidFill>
                  <a:srgbClr val="C00000"/>
                </a:solidFill>
              </a:rPr>
              <a:t>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07443" y="4940715"/>
            <a:ext cx="2482983" cy="646331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Supporting our tactical approach.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en-US" sz="1200" dirty="0" smtClean="0">
                <a:latin typeface="D-DIN" panose="020B0504030202030204" pitchFamily="34" charset="77"/>
              </a:rPr>
              <a:t>45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"/>
            <a:ext cx="12192000" cy="586924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377440" y="303347"/>
            <a:ext cx="743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Pilot B is reaching a much higher average speed!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622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105" y="-77172"/>
            <a:ext cx="12316105" cy="650845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en-US" sz="1200" dirty="0" smtClean="0">
                <a:latin typeface="D-DIN" panose="020B0504030202030204" pitchFamily="34" charset="77"/>
              </a:rPr>
              <a:t>46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400987" y="41737"/>
            <a:ext cx="92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 final example of making good use of the MacCready-theory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41139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en-US" sz="1200" dirty="0" smtClean="0">
                <a:latin typeface="D-DIN" panose="020B0504030202030204" pitchFamily="34" charset="77"/>
              </a:rPr>
              <a:t>47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92613" y="0"/>
            <a:ext cx="4928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Summary and “lessons learned” </a:t>
            </a:r>
            <a:endParaRPr lang="en-GB" sz="2800" dirty="0"/>
          </a:p>
        </p:txBody>
      </p:sp>
      <p:sp>
        <p:nvSpPr>
          <p:cNvPr id="3" name="Rechteck 2"/>
          <p:cNvSpPr/>
          <p:nvPr/>
        </p:nvSpPr>
        <p:spPr>
          <a:xfrm>
            <a:off x="213693" y="518755"/>
            <a:ext cx="11764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cap="none" spc="0" dirty="0" smtClean="0">
                <a:ln>
                  <a:solidFill>
                    <a:srgbClr val="920000"/>
                  </a:solidFill>
                </a:ln>
                <a:solidFill>
                  <a:schemeClr val="accent4"/>
                </a:solidFill>
                <a:effectLst/>
              </a:rPr>
              <a:t>What of all this can we take to the field?</a:t>
            </a:r>
            <a:endParaRPr lang="en-GB" sz="5400" b="1" cap="none" spc="0" dirty="0">
              <a:ln>
                <a:solidFill>
                  <a:srgbClr val="92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3693" y="1582836"/>
            <a:ext cx="2482983" cy="646331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Know the limitations of the model you apply!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988193" y="1580711"/>
            <a:ext cx="3035545" cy="1477328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Precise assuming and setting of the MacCready values is not extremely important!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Just try and avoid huge mistakes!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387525" y="1587823"/>
            <a:ext cx="2233781" cy="1477328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Conservative </a:t>
            </a:r>
            <a:r>
              <a:rPr lang="en-US" b="1" dirty="0" smtClean="0">
                <a:solidFill>
                  <a:srgbClr val="C00000"/>
                </a:solidFill>
              </a:rPr>
              <a:t>MacCready flying increase your chances of finding (better) lift!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942779" y="1587823"/>
            <a:ext cx="3035545" cy="1477328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Aggressive MacCready flying can win you a round!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But can also increase the chance of landing way too early!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988193" y="3500679"/>
            <a:ext cx="3035545" cy="1200329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Fly aggressive and push up the speed when you are high. Don’t circle in weak lift, take only the strong thermals!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13693" y="3508063"/>
            <a:ext cx="2482983" cy="1754326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Fly conservative and careful when getting low. Choose not to push too hard and choose also weaker thermals to stay airborne.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387525" y="3513056"/>
            <a:ext cx="2233781" cy="2585323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Apply the laws and rules about basic MacCready flying and learn from it. Sharpen your perceptıons while applying it to be able to make better and better assumptions!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 rot="20654534">
            <a:off x="8750676" y="4011187"/>
            <a:ext cx="3379451" cy="923330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else?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871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0244"/>
            <a:ext cx="180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D-DIN" panose="020B0504030202030204" pitchFamily="34" charset="77"/>
              </a:rPr>
              <a:t>48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 smtClean="0">
              <a:latin typeface="Helvetica" pitchFamily="2" charset="0"/>
            </a:endParaRPr>
          </a:p>
          <a:p>
            <a:endParaRPr lang="de-DE" sz="1200" dirty="0" smtClean="0">
              <a:latin typeface="Helvetica" pitchFamily="2" charset="0"/>
            </a:endParaRPr>
          </a:p>
          <a:p>
            <a:endParaRPr lang="de-DE" sz="1200" dirty="0" smtClean="0">
              <a:latin typeface="Helvetica" pitchFamily="2" charset="0"/>
            </a:endParaRPr>
          </a:p>
          <a:p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cxnSp>
        <p:nvCxnSpPr>
          <p:cNvPr id="17" name="Gerade Verbindung 16">
            <a:extLst>
              <a:ext uri="{FF2B5EF4-FFF2-40B4-BE49-F238E27FC236}">
                <a16:creationId xmlns="" xmlns:a16="http://schemas.microsoft.com/office/drawing/2014/main" id="{C434E4B2-360C-4D44-9BE4-D72B76D4FA3D}"/>
              </a:ext>
            </a:extLst>
          </p:cNvPr>
          <p:cNvCxnSpPr/>
          <p:nvPr/>
        </p:nvCxnSpPr>
        <p:spPr>
          <a:xfrm flipV="1">
            <a:off x="253497" y="611004"/>
            <a:ext cx="0" cy="4745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="" xmlns:a16="http://schemas.microsoft.com/office/drawing/2014/main" id="{85B0EF79-77CF-224F-AD88-DC81912E1E42}"/>
              </a:ext>
            </a:extLst>
          </p:cNvPr>
          <p:cNvCxnSpPr/>
          <p:nvPr/>
        </p:nvCxnSpPr>
        <p:spPr>
          <a:xfrm flipV="1">
            <a:off x="5893806" y="611004"/>
            <a:ext cx="0" cy="4745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F:\Aussie_Fotos\P61178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7" y="717273"/>
            <a:ext cx="5640310" cy="426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6201819" y="717273"/>
            <a:ext cx="5417893" cy="923330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Enough for now!!!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201819" y="2003729"/>
            <a:ext cx="5417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Thank you for your attention!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Let this sink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in.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738576" y="3969198"/>
            <a:ext cx="4662431" cy="923330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Any Questions?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1917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135" y="43061"/>
            <a:ext cx="10059649" cy="82825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Paul B. MacCready </a:t>
            </a:r>
            <a:b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700" dirty="0" smtClean="0">
                <a:latin typeface="+mn-lt"/>
              </a:rPr>
              <a:t>(</a:t>
            </a:r>
            <a:r>
              <a:rPr lang="en-US" sz="2700" dirty="0">
                <a:latin typeface="+mn-lt"/>
              </a:rPr>
              <a:t>September 25, 1925 – August 28, 2007)</a:t>
            </a:r>
            <a:endParaRPr lang="en-GB" sz="27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" name="Picture 3" descr="F:\Australia_2023\MacCready\MacCready_WC_19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37" y="1060501"/>
            <a:ext cx="4785039" cy="59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05</a:t>
            </a: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1026" name="Picture 2" descr="F:\Australia_2023\MacCready\1925-2007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508" y="62986"/>
            <a:ext cx="1076969" cy="15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Australia_2023\MacCready\Paul_MacCready_VM_19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0" y="62986"/>
            <a:ext cx="992775" cy="143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240402" y="1060501"/>
            <a:ext cx="5939625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Since around 1947 MacCready was working on a way to select the optimum airspeed to maximize his “Cross Country Speed”. </a:t>
            </a:r>
          </a:p>
          <a:p>
            <a:endParaRPr lang="en-US" dirty="0"/>
          </a:p>
          <a:p>
            <a:r>
              <a:rPr lang="en-US" dirty="0" smtClean="0"/>
              <a:t>To achieve this he was using the airplanes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polar</a:t>
            </a:r>
            <a:r>
              <a:rPr lang="en-US" dirty="0" smtClean="0"/>
              <a:t> to calculate the “</a:t>
            </a:r>
            <a:r>
              <a:rPr lang="en-US" sz="2000" b="1" dirty="0" smtClean="0">
                <a:solidFill>
                  <a:srgbClr val="920000"/>
                </a:solidFill>
              </a:rPr>
              <a:t>Speed to Fly</a:t>
            </a:r>
            <a:r>
              <a:rPr lang="en-US" dirty="0" smtClean="0"/>
              <a:t>”.</a:t>
            </a:r>
          </a:p>
          <a:p>
            <a:endParaRPr lang="en-US" dirty="0"/>
          </a:p>
          <a:p>
            <a:r>
              <a:rPr lang="en-US" dirty="0" smtClean="0"/>
              <a:t>Paul Mac Cready therefore is renown </a:t>
            </a:r>
            <a:r>
              <a:rPr lang="en-US" dirty="0"/>
              <a:t>as the "inventor"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the "</a:t>
            </a:r>
            <a:r>
              <a:rPr lang="en-US" sz="2000" b="1" dirty="0">
                <a:solidFill>
                  <a:srgbClr val="920000"/>
                </a:solidFill>
              </a:rPr>
              <a:t>Speed To Fly</a:t>
            </a:r>
            <a:r>
              <a:rPr lang="en-US" dirty="0"/>
              <a:t>"-theory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u="sng" dirty="0" smtClean="0"/>
              <a:t>In </a:t>
            </a:r>
            <a:r>
              <a:rPr lang="en-US" u="sng" dirty="0"/>
              <a:t>essence, </a:t>
            </a:r>
            <a:r>
              <a:rPr lang="en-US" u="sng" dirty="0" smtClean="0"/>
              <a:t>this theory is </a:t>
            </a:r>
            <a:r>
              <a:rPr lang="en-US" u="sng" dirty="0"/>
              <a:t>quite simple: 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b="1" dirty="0" smtClean="0"/>
              <a:t>→</a:t>
            </a:r>
            <a:r>
              <a:rPr lang="en-US" dirty="0" smtClean="0"/>
              <a:t>   	When </a:t>
            </a:r>
            <a:r>
              <a:rPr lang="en-US" dirty="0"/>
              <a:t>the lift ahead promises to be strong you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should </a:t>
            </a:r>
            <a:r>
              <a:rPr lang="en-US" dirty="0"/>
              <a:t>fly faster.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dirty="0" smtClean="0"/>
              <a:t>	When </a:t>
            </a:r>
            <a:r>
              <a:rPr lang="en-US" dirty="0"/>
              <a:t>the lift ahead looks to be weaker, you </a:t>
            </a:r>
            <a:r>
              <a:rPr lang="en-US" dirty="0" smtClean="0"/>
              <a:t>should</a:t>
            </a:r>
            <a:br>
              <a:rPr lang="en-US" dirty="0" smtClean="0"/>
            </a:br>
            <a:r>
              <a:rPr lang="en-US" dirty="0" smtClean="0"/>
              <a:t>	fly </a:t>
            </a:r>
            <a:r>
              <a:rPr lang="en-US" dirty="0"/>
              <a:t>closer to your glider’s best L/D </a:t>
            </a:r>
            <a:r>
              <a:rPr lang="en-US" dirty="0" smtClean="0"/>
              <a:t>speed.</a:t>
            </a:r>
          </a:p>
          <a:p>
            <a:endParaRPr lang="en-US" dirty="0"/>
          </a:p>
          <a:p>
            <a:r>
              <a:rPr lang="en-US" dirty="0"/>
              <a:t>MC theory tells you exactly how fast you should fly based on the strength of lift you expect ahead.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16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332"/>
            <a:ext cx="6764015" cy="521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06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2"/>
            <a:ext cx="431252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„The POLAR“</a:t>
            </a:r>
            <a:endParaRPr lang="de-DE" sz="5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15" y="1098544"/>
            <a:ext cx="5427985" cy="33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16191" r="-160"/>
          <a:stretch/>
        </p:blipFill>
        <p:spPr bwMode="auto">
          <a:xfrm>
            <a:off x="7303769" y="1663171"/>
            <a:ext cx="4888231" cy="23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7247117" y="44630"/>
            <a:ext cx="4603805" cy="1200329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YES!!!</a:t>
            </a:r>
            <a:b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 remember that!!!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9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07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4098" name="Picture 2" descr="F:\Aussie_Fotos\Polars&amp;MC\Polar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2"/>
            <a:ext cx="12192000" cy="56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638175" y="1019175"/>
            <a:ext cx="8905875" cy="1771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9544051" y="2390775"/>
            <a:ext cx="2476500" cy="1754326"/>
          </a:xfrm>
          <a:prstGeom prst="rect">
            <a:avLst/>
          </a:prstGeom>
          <a:solidFill>
            <a:srgbClr val="FEDC98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And we remember that the tangent out of the  point of origin “touching” the polar curve reflects the maximum L/D!</a:t>
            </a:r>
            <a:endParaRPr lang="en-US" b="1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0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08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4098" name="Picture 2" descr="F:\Aussie_Fotos\Polars&amp;MC\Polar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2"/>
            <a:ext cx="12192000" cy="56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Aussie_Fotos\Polars&amp;MC\Polar_0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976"/>
            <a:ext cx="12192000" cy="56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9265755" y="2009112"/>
            <a:ext cx="2476500" cy="1200329"/>
          </a:xfrm>
          <a:prstGeom prst="rect">
            <a:avLst/>
          </a:prstGeom>
          <a:solidFill>
            <a:srgbClr val="FEDC98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0000"/>
                </a:solidFill>
              </a:rPr>
              <a:t>As well as the</a:t>
            </a:r>
            <a:br>
              <a:rPr lang="en-US" b="1" dirty="0" smtClean="0">
                <a:solidFill>
                  <a:srgbClr val="920000"/>
                </a:solidFill>
              </a:rPr>
            </a:br>
            <a:r>
              <a:rPr lang="en-US" b="1" dirty="0" smtClean="0">
                <a:solidFill>
                  <a:srgbClr val="920000"/>
                </a:solidFill>
              </a:rPr>
              <a:t> </a:t>
            </a:r>
            <a:r>
              <a:rPr lang="en-US" dirty="0"/>
              <a:t>“</a:t>
            </a:r>
            <a:r>
              <a:rPr lang="en-US" b="1" dirty="0">
                <a:solidFill>
                  <a:srgbClr val="920000"/>
                </a:solidFill>
              </a:rPr>
              <a:t>Speed to Fly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b="1" dirty="0" smtClean="0">
                <a:solidFill>
                  <a:srgbClr val="920000"/>
                </a:solidFill>
              </a:rPr>
              <a:t> to achieve the maximum L/D.</a:t>
            </a:r>
            <a:endParaRPr lang="en-US" b="1" dirty="0">
              <a:solidFill>
                <a:srgbClr val="920000"/>
              </a:solidFill>
            </a:endParaRPr>
          </a:p>
        </p:txBody>
      </p:sp>
      <p:cxnSp>
        <p:nvCxnSpPr>
          <p:cNvPr id="9" name="Gekrümmte Verbindung 8"/>
          <p:cNvCxnSpPr/>
          <p:nvPr/>
        </p:nvCxnSpPr>
        <p:spPr>
          <a:xfrm rot="10800000">
            <a:off x="4015409" y="1622066"/>
            <a:ext cx="5250350" cy="987213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9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09</a:t>
            </a: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/>
          <a:srcRect l="10395" t="3162" r="8028" b="7572"/>
          <a:stretch/>
        </p:blipFill>
        <p:spPr>
          <a:xfrm>
            <a:off x="228435" y="2997398"/>
            <a:ext cx="2079718" cy="1992122"/>
          </a:xfrm>
          <a:prstGeom prst="rect">
            <a:avLst/>
          </a:prstGeom>
        </p:spPr>
      </p:pic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00" y="6496"/>
            <a:ext cx="7075196" cy="4911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" name="Ellipse 18"/>
          <p:cNvSpPr/>
          <p:nvPr/>
        </p:nvSpPr>
        <p:spPr>
          <a:xfrm>
            <a:off x="2417197" y="1649728"/>
            <a:ext cx="3140267" cy="23437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541261" y="2313761"/>
            <a:ext cx="28921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Ahhh</a:t>
            </a:r>
            <a:r>
              <a:rPr lang="de-DE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!!!!</a:t>
            </a:r>
            <a:endParaRPr lang="de-DE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987826" y="4518361"/>
            <a:ext cx="4762831" cy="1292662"/>
          </a:xfrm>
          <a:prstGeom prst="rect">
            <a:avLst/>
          </a:prstGeom>
          <a:ln w="28575">
            <a:solidFill>
              <a:srgbClr val="92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b="1" dirty="0" smtClean="0"/>
              <a:t>So the </a:t>
            </a:r>
            <a:r>
              <a:rPr lang="en-US" b="1" dirty="0"/>
              <a:t>“</a:t>
            </a:r>
            <a:r>
              <a:rPr lang="en-US" sz="2400" b="1" dirty="0">
                <a:solidFill>
                  <a:srgbClr val="920000"/>
                </a:solidFill>
              </a:rPr>
              <a:t>Speed to Fly</a:t>
            </a:r>
            <a:r>
              <a:rPr lang="en-US" b="1" dirty="0" smtClean="0"/>
              <a:t>” for reaching the farthest possible distance, </a:t>
            </a:r>
          </a:p>
          <a:p>
            <a:r>
              <a:rPr lang="en-US" b="1" dirty="0" smtClean="0"/>
              <a:t>is the speed indicated for the maximum L/D for my glider!</a:t>
            </a:r>
            <a:endParaRPr lang="en-US" b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/>
          <a:srcRect r="6135" b="2273"/>
          <a:stretch/>
        </p:blipFill>
        <p:spPr>
          <a:xfrm>
            <a:off x="10237650" y="3416240"/>
            <a:ext cx="1622065" cy="28187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820593" y="1965074"/>
            <a:ext cx="2286634" cy="1200329"/>
          </a:xfrm>
          <a:prstGeom prst="rect">
            <a:avLst/>
          </a:prstGeom>
          <a:solidFill>
            <a:srgbClr val="FEDC98"/>
          </a:solidFill>
          <a:ln w="28575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But only in</a:t>
            </a:r>
            <a:br>
              <a:rPr lang="en-US" sz="2400" b="1" dirty="0" smtClean="0"/>
            </a:br>
            <a:r>
              <a:rPr lang="en-US" sz="2400" b="1" dirty="0" smtClean="0"/>
              <a:t> “still” or “dead” air!!!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437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Office">
  <a:themeElements>
    <a:clrScheme name="Benutzerdefini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1954</Words>
  <Application>Microsoft Office PowerPoint</Application>
  <PresentationFormat>Breitbild</PresentationFormat>
  <Paragraphs>313</Paragraphs>
  <Slides>48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D-DIN</vt:lpstr>
      <vt:lpstr>Helvetica</vt:lpstr>
      <vt:lpstr>Office</vt:lpstr>
      <vt:lpstr>PowerPoint-Präsentation</vt:lpstr>
      <vt:lpstr>Paul B. MacCready (1925-2007)</vt:lpstr>
      <vt:lpstr>Paul B. MacCready  (September 25, 1925 – August 28, 2007)</vt:lpstr>
      <vt:lpstr>Paul B. MacCready  (September 25, 1925 – August 28, 2007)</vt:lpstr>
      <vt:lpstr>Paul B. MacCready  (September 25, 1925 – August 28, 2007)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Office-Benutzer</dc:creator>
  <cp:lastModifiedBy>Philip Kolb</cp:lastModifiedBy>
  <cp:revision>315</cp:revision>
  <cp:lastPrinted>2022-02-21T13:41:05Z</cp:lastPrinted>
  <dcterms:created xsi:type="dcterms:W3CDTF">2019-03-14T09:09:42Z</dcterms:created>
  <dcterms:modified xsi:type="dcterms:W3CDTF">2023-03-08T02:33:56Z</dcterms:modified>
</cp:coreProperties>
</file>