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1" r:id="rId2"/>
    <p:sldId id="270" r:id="rId3"/>
    <p:sldId id="294" r:id="rId4"/>
    <p:sldId id="268" r:id="rId5"/>
    <p:sldId id="295" r:id="rId6"/>
    <p:sldId id="301" r:id="rId7"/>
    <p:sldId id="303" r:id="rId8"/>
    <p:sldId id="302" r:id="rId9"/>
    <p:sldId id="262" r:id="rId10"/>
    <p:sldId id="309" r:id="rId11"/>
    <p:sldId id="305" r:id="rId12"/>
    <p:sldId id="306" r:id="rId13"/>
    <p:sldId id="307" r:id="rId14"/>
    <p:sldId id="308" r:id="rId15"/>
    <p:sldId id="304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266" r:id="rId31"/>
  </p:sldIdLst>
  <p:sldSz cx="12192000" cy="6858000"/>
  <p:notesSz cx="6797675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7C80"/>
    <a:srgbClr val="FF9900"/>
    <a:srgbClr val="99FF66"/>
    <a:srgbClr val="99CCFF"/>
    <a:srgbClr val="FEDC98"/>
    <a:srgbClr val="C63710"/>
    <a:srgbClr val="F86E06"/>
    <a:srgbClr val="FF9966"/>
    <a:srgbClr val="FEE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0" autoAdjust="0"/>
    <p:restoredTop sz="94673" autoAdjust="0"/>
  </p:normalViewPr>
  <p:slideViewPr>
    <p:cSldViewPr snapToGrid="0" snapToObjects="1">
      <p:cViewPr>
        <p:scale>
          <a:sx n="120" d="100"/>
          <a:sy n="120" d="100"/>
        </p:scale>
        <p:origin x="-678" y="-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3762" y="-12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03416-4FD2-4AF2-94DF-DE9E62F47BF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145F0-2205-4C51-A18D-A84304CF7F2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28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145F0-2205-4C51-A18D-A84304CF7F2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80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4E673A-755C-494B-B42B-594663DB9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80616C3C-DB2E-4E49-A06A-445B1398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197A5D2-7406-FC40-A227-A5101BD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1DFF4F3-AAFB-644B-BD2A-575E3BF1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6062CF6-73EB-914A-96E3-F7E48F3D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85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1B911F6-0777-1C4F-89ED-1E95A8DC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D4B6414D-A00D-2145-A643-D76733E91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D8C158-10FB-3D46-8A6E-269716DC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9FBFF45-B7FB-C348-884C-B1C8F4ED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F420F68-C217-E74B-9C89-DE018DAE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32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8D43E9C4-9779-7F40-98D8-6557027D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B5D6AA4C-0FAA-554E-BCED-D3A76CA2C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06C8C1F-313A-754E-A180-8284AAF6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907E5AE-284F-AD47-B69F-8D2929B6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ED013AD-4262-1045-A53B-A4EC9C97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6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F4A340-F56E-5545-8D3F-8E884783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DCD3CE8-CBE7-4647-B330-18CBB9623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DA16D17-306C-4C43-BFC4-60F115D5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2B3CAB4-CFE5-BE43-85AF-40D32A42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8F168B9-BBC5-DA46-92FF-C16F11F5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778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4FA9D77-B381-194E-A1B2-2D18D552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AB7D5E01-5226-E648-AAD3-06E6CD1AF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DE82DCF-2AA2-964F-84A0-C12062F3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1AF65D4-F4F7-194F-9C84-B711BF9B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6DBFC93-4BA5-9444-9E0A-7BF36A64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04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289EFCA-8EED-3448-867A-1F34F277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0193485-10C6-AE42-B9AB-2B4331BE4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280F09D-3A66-7544-BEB0-FF33DA3CE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1376EE1-7DE6-AA4B-8B4D-68AA86282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36EF65D-04E1-C949-B575-FC8B574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7950F29E-BE35-D848-9166-1C466FB7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70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CBF6BF7-D663-CC4A-85E7-1D93F5647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CD9A769-9C42-954A-8812-B4A4EADB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D95C86F-7C9C-8448-A4BA-C9E571BC9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8EC42804-078B-9B45-92BC-491E53EB9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AAB5F395-C94A-0048-8FC5-0073BA820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7C294265-EA96-1142-98B5-E00BD5C8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126D22C6-C4C8-2649-88C0-E6A3EACD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4C315AD4-00E3-DA4D-8FF1-3D446B65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96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B299F9C-CE7A-804F-8829-00C9ABED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578782F-2A7E-E44A-BECD-914B75C06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93453C4D-F326-AF4E-A636-2A3323CE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D0011E1F-DEE3-0346-93A2-C6C51C57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49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0DED63B6-464B-4F46-A76A-F035EC65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775217A-E22A-7E4C-A618-81A40E81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640C391-45EF-494A-B43E-9CF69CD9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48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D08157-BF37-094F-8461-9AA8A58D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FF60FF7-2717-214C-A766-A2F09840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93D55286-0551-F243-857B-F27B07DCC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21788D2-4F8D-F64F-8E16-53C852A2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186C229B-3015-9E46-A2A5-8EDC5313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5498FE4-C38E-6F4A-A33D-99B95123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89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80D5C76-5543-0345-8351-CF48A82F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532E8B34-C137-EF4F-A6BB-05FBD1CE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B59D12B4-B701-1A48-8DE9-7C67B8C71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86CCDFE1-F66D-254F-8E69-CF56D2D47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E357BBB-208B-724F-A520-1C3DC679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7CA8F300-939D-2847-9668-E917EB6C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39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38C2655C-AFFA-0D48-BF73-185AFEEED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DE60D81-714A-3547-9A07-FD901D095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77FABF-E9F7-C940-AC97-0CD71323A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66517-6AD7-E747-BA11-B4C34BC21602}" type="datetimeFigureOut">
              <a:rPr lang="de-DE" smtClean="0"/>
              <a:t>26.02.2023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0852423-8C59-6D4C-ACE8-75C947B1F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2629940-C6F4-D14A-8B6D-681F0207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6020-E80A-4045-8EE1-38DB08B8B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6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11669"/>
            <a:ext cx="6035040" cy="646331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 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en-US" sz="1200" dirty="0" smtClean="0">
                <a:latin typeface="Helvetica" pitchFamily="2" charset="0"/>
              </a:rPr>
              <a:t>01</a:t>
            </a:r>
            <a:endParaRPr lang="en-US" sz="1200" dirty="0">
              <a:latin typeface="Helvetica" pitchFamily="2" charset="0"/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xmlns="" id="{799DA079-77C0-B54F-B0D5-7941687C3CD5}"/>
              </a:ext>
            </a:extLst>
          </p:cNvPr>
          <p:cNvCxnSpPr/>
          <p:nvPr/>
        </p:nvCxnSpPr>
        <p:spPr>
          <a:xfrm flipV="1">
            <a:off x="253497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xmlns="" id="{BB8A7301-2652-4146-93A9-1BB932E87419}"/>
              </a:ext>
            </a:extLst>
          </p:cNvPr>
          <p:cNvCxnSpPr/>
          <p:nvPr/>
        </p:nvCxnSpPr>
        <p:spPr>
          <a:xfrm flipV="1">
            <a:off x="5893806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5976858" y="2983637"/>
            <a:ext cx="6042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A little bit about model glider performance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7" y="648209"/>
            <a:ext cx="5640309" cy="37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10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12" name="Picture 2" descr="F:\Aussie_Fotos\Polars&amp;MC\Pola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Aussie_Fotos\Polars&amp;MC\Polar_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11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12" name="Picture 2" descr="F:\Aussie_Fotos\Polars&amp;MC\Pola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Aussie_Fotos\Polars&amp;MC\Polar_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53525" y="1076325"/>
            <a:ext cx="2714625" cy="147732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This curve reflects the glide ratios of our aircraft (in deed “only the wing”) at 7kg AUW and flaps in “Zero-degree-position”.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6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12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8194" name="Picture 2" descr="F:\Aussie_Fotos\Polars&amp;MC\Polar_0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17"/>
            <a:ext cx="12191999" cy="56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53525" y="1076325"/>
            <a:ext cx="2714625" cy="147732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This curve reflects the glide ratios of our aircraft (in deed “only the wing”) at 7kg AUW and flaps in “Zero-degree-position”.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86049" y="627519"/>
            <a:ext cx="4581525" cy="52322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Maximum L/D about 39,74 </a:t>
            </a:r>
            <a:br>
              <a:rPr lang="en-US" sz="1400" b="1" dirty="0" smtClean="0">
                <a:solidFill>
                  <a:srgbClr val="C00000"/>
                </a:solidFill>
              </a:rPr>
            </a:br>
            <a:r>
              <a:rPr lang="en-US" sz="1400" b="1" dirty="0" smtClean="0">
                <a:solidFill>
                  <a:srgbClr val="C00000"/>
                </a:solidFill>
              </a:rPr>
              <a:t>     @ 15,5m/s airspeed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07864" y="842962"/>
            <a:ext cx="297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…just like we`ve calculated before…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3714750" y="3653926"/>
            <a:ext cx="2200275" cy="242316"/>
          </a:xfrm>
          <a:prstGeom prst="rightArrow">
            <a:avLst/>
          </a:prstGeom>
          <a:gradFill flip="none" rotWithShape="1">
            <a:gsLst>
              <a:gs pos="0">
                <a:srgbClr val="F86E06">
                  <a:shade val="30000"/>
                  <a:satMod val="115000"/>
                </a:srgbClr>
              </a:gs>
              <a:gs pos="50000">
                <a:srgbClr val="F86E06">
                  <a:shade val="67500"/>
                  <a:satMod val="115000"/>
                </a:srgbClr>
              </a:gs>
              <a:gs pos="100000">
                <a:srgbClr val="F86E0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838574" y="4067175"/>
            <a:ext cx="3048000" cy="132343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Going faster than that means, that L/D values drop. But you can be “somewhere” earlier.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…even if this might mean 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“on the ground”!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Pfeil nach links 10"/>
          <p:cNvSpPr/>
          <p:nvPr/>
        </p:nvSpPr>
        <p:spPr>
          <a:xfrm>
            <a:off x="1971675" y="3653926"/>
            <a:ext cx="1692750" cy="242316"/>
          </a:xfrm>
          <a:prstGeom prst="leftArrow">
            <a:avLst/>
          </a:prstGeom>
          <a:gradFill>
            <a:gsLst>
              <a:gs pos="0">
                <a:srgbClr val="FFC000"/>
              </a:gs>
              <a:gs pos="100000">
                <a:srgbClr val="FF9900"/>
              </a:gs>
              <a:gs pos="100000">
                <a:srgbClr val="FEEAC2"/>
              </a:gs>
            </a:gsLst>
            <a:path path="circle">
              <a:fillToRect t="100000" r="100000"/>
            </a:path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704850" y="4057650"/>
            <a:ext cx="2863215" cy="1323439"/>
          </a:xfrm>
          <a:prstGeom prst="rect">
            <a:avLst/>
          </a:prstGeom>
          <a:solidFill>
            <a:schemeClr val="bg1"/>
          </a:solidFill>
          <a:ln>
            <a:solidFill>
              <a:srgbClr val="C6371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63710"/>
                </a:solidFill>
              </a:rPr>
              <a:t>Going slower than that means, that L/D values drop. You might not be able to reach your goal anymore, but stay in the air longer! </a:t>
            </a:r>
            <a:endParaRPr lang="en-US" sz="1600" b="1" dirty="0">
              <a:solidFill>
                <a:srgbClr val="C637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13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6" y="92068"/>
            <a:ext cx="4658341" cy="389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5269079" y="1104276"/>
            <a:ext cx="6119424" cy="40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80396" y="4077807"/>
            <a:ext cx="358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L/D as a determining number for our planes´ performance!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 rot="20654534">
            <a:off x="1734638" y="5034674"/>
            <a:ext cx="3379451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else?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78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14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10242" name="Picture 2" descr="F:\Aussie_Fotos\Polars&amp;MC\Polar_0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3"/>
            <a:ext cx="12192000" cy="576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80" y="985962"/>
            <a:ext cx="2776330" cy="1323439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Besides L/D we can measure performance of our gliders by it´s minimum sink rate.</a:t>
            </a:r>
            <a:b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Both items are not necessarily the same!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80" y="2531831"/>
            <a:ext cx="2776330" cy="1077218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In this case the minimum sink rate of this gliders wing at 7kg AUW with its flap in “zero position” is about 0,33m/s. 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174480" y="3745064"/>
            <a:ext cx="2776330" cy="1815882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Flying at minimum sink will keep us aloft for the longest possible time in “dead air”. The air speed for min. sink in this case is 12,7m/s, which is considerably lower than the speed for best L/D. 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15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41924" y="165854"/>
            <a:ext cx="614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Endurance-Polar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(L^(3/2)/D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7171" name="Picture 3" descr="F:\Aussie_Fotos\Polars&amp;MC\Polar_0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7519"/>
            <a:ext cx="12192000" cy="56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16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41924" y="165854"/>
            <a:ext cx="614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Endurance-Polar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(L^(3/2)/D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11266" name="Picture 2" descr="F:\Aussie_Fotos\Polars&amp;MC\Polar_02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19"/>
            <a:ext cx="12192000" cy="56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9" y="1526649"/>
            <a:ext cx="2895599" cy="1815882"/>
          </a:xfrm>
          <a:prstGeom prst="rect">
            <a:avLst/>
          </a:prstGeom>
          <a:solidFill>
            <a:srgbClr val="99CCFF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As noticed from the Sink-Polars, the air speed for minimum sink is readable from this polar as well. </a:t>
            </a:r>
            <a:b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It reaches its maximum endurance parameter at an airspeed of 12,7m/s. 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WKS22\Desktop\Thermal\Wolk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17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2290" name="Picture 2" descr="C:\Users\WKS22\Desktop\Thermal\Bartanflug_Verlass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10980" r="5060" b="6292"/>
          <a:stretch/>
        </p:blipFill>
        <p:spPr bwMode="auto">
          <a:xfrm>
            <a:off x="6653530" y="0"/>
            <a:ext cx="5538470" cy="32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2285" y="3269485"/>
            <a:ext cx="121474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 how to tweak the setup of our aircraft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by considering these polars?!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4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18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3314" name="Picture 2" descr="F:\Aussie_Fotos\Istallations_Paradigm\Paradigm_Flap-Settings_Flightpha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0" y="192645"/>
            <a:ext cx="11845580" cy="5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19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4338" name="Picture 2" descr="F:\Aussie_Fotos\Polars&amp;MC\Polar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7518"/>
            <a:ext cx="12192000" cy="56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7" y="1717482"/>
            <a:ext cx="2321781" cy="107721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Green polar:</a:t>
            </a:r>
            <a:b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Aircrafts wing at 7kg AUW with flaps in “zero position” (f00)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76" y="3021496"/>
            <a:ext cx="23217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9900"/>
                </a:solidFill>
              </a:rPr>
              <a:t>Yellow polar:</a:t>
            </a:r>
            <a:br>
              <a:rPr lang="en-US" sz="1600" b="1" u="sng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2 degrees camber (f20)</a:t>
            </a:r>
            <a:endParaRPr lang="en-US" sz="1600" b="1" dirty="0">
              <a:solidFill>
                <a:srgbClr val="FF99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02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075549" y="374093"/>
            <a:ext cx="31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 What is „performance“?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199" y="1476375"/>
            <a:ext cx="301942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“This glider has an amazing performance!”</a:t>
            </a:r>
            <a:endParaRPr lang="en-US" dirty="0"/>
          </a:p>
        </p:txBody>
      </p:sp>
      <p:pic>
        <p:nvPicPr>
          <p:cNvPr id="15" name="Grafik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5169" r="8032" b="5045"/>
          <a:stretch/>
        </p:blipFill>
        <p:spPr bwMode="auto">
          <a:xfrm>
            <a:off x="4913372" y="1029920"/>
            <a:ext cx="1497330" cy="15392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feld 15"/>
          <p:cNvSpPr txBox="1"/>
          <p:nvPr/>
        </p:nvSpPr>
        <p:spPr>
          <a:xfrm>
            <a:off x="7944485" y="1476375"/>
            <a:ext cx="301942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“This glider handles great!!!”</a:t>
            </a:r>
            <a:endParaRPr lang="en-US" dirty="0"/>
          </a:p>
        </p:txBody>
      </p:sp>
      <p:sp>
        <p:nvSpPr>
          <p:cNvPr id="8" name="Legende mit Pfeil nach links und rechts 7"/>
          <p:cNvSpPr/>
          <p:nvPr/>
        </p:nvSpPr>
        <p:spPr>
          <a:xfrm>
            <a:off x="4248150" y="3181349"/>
            <a:ext cx="2933700" cy="1038225"/>
          </a:xfrm>
          <a:prstGeom prst="leftRightArrowCallou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10150" y="3467100"/>
            <a:ext cx="140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Difference!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71449" y="2582257"/>
            <a:ext cx="4143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Performance-Parameters like:</a:t>
            </a:r>
            <a:b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en-US" sz="2000" b="1" dirty="0" smtClean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Maximum L/D (lift-to-drag-ratio)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Wide range of high L/D´s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Minimum sink </a:t>
            </a:r>
            <a:b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en-US" sz="20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248525" y="2269300"/>
            <a:ext cx="461962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Handling-Parameters (flight mechanics) like:</a:t>
            </a:r>
            <a:b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en-US" sz="2000" b="1" dirty="0" smtClean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Directional stability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Spiral stability 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High “agility” (throw authority, low inertia)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“control harmony"</a:t>
            </a:r>
            <a:br>
              <a:rPr lang="en-US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en-US" sz="20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4" name="Pfeil nach links 23"/>
          <p:cNvSpPr/>
          <p:nvPr/>
        </p:nvSpPr>
        <p:spPr>
          <a:xfrm>
            <a:off x="3476624" y="5357241"/>
            <a:ext cx="4467861" cy="484632"/>
          </a:xfrm>
          <a:prstGeom prst="leftArrow">
            <a:avLst/>
          </a:prstGeom>
          <a:gradFill flip="none" rotWithShape="1">
            <a:gsLst>
              <a:gs pos="40000">
                <a:schemeClr val="accent1">
                  <a:tint val="66000"/>
                  <a:satMod val="160000"/>
                </a:schemeClr>
              </a:gs>
              <a:gs pos="5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314325" y="4724400"/>
            <a:ext cx="3162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Note: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glider which “handles nice and easy”, gives us the possibility to get the maximum performance out of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8" grpId="0" animBg="1"/>
      <p:bldP spid="18" grpId="0"/>
      <p:bldP spid="19" grpId="0"/>
      <p:bldP spid="23" grpId="0"/>
      <p:bldP spid="24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20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5362" name="Picture 2" descr="F:\Aussie_Fotos\Polars&amp;MC\Polar_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16"/>
            <a:ext cx="12192000" cy="56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7" y="1717482"/>
            <a:ext cx="2321781" cy="107721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Green polar:</a:t>
            </a:r>
            <a:b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Aircrafts wing at 7kg AUW with flaps in “zero position” (f00)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76" y="3021496"/>
            <a:ext cx="23217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9900"/>
                </a:solidFill>
              </a:rPr>
              <a:t>Yellow polar:</a:t>
            </a:r>
            <a:br>
              <a:rPr lang="en-US" sz="1600" b="1" u="sng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2 degrees camber (f20)</a:t>
            </a:r>
            <a:endParaRPr lang="en-US" sz="1600" b="1" dirty="0">
              <a:solidFill>
                <a:srgbClr val="FF99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4460683" y="1820850"/>
            <a:ext cx="294198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997643" y="2902226"/>
            <a:ext cx="2274072" cy="830997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The pilot should switch flight-modes at about 20m/s air speed!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4754881" y="1995777"/>
            <a:ext cx="1144986" cy="6140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899867" y="2317451"/>
            <a:ext cx="2146853" cy="584775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Faster than 20m/s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→ flaps 0 degrees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 flipV="1">
            <a:off x="3832529" y="1073427"/>
            <a:ext cx="671238" cy="7474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685676" y="477696"/>
            <a:ext cx="2146853" cy="584775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Slower than 20m/s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→ flaps +2 degrees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21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6386" name="Picture 2" descr="F:\Aussie_Fotos\Polars&amp;MC\Polar_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4780"/>
            <a:ext cx="12192000" cy="56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5" y="1963972"/>
            <a:ext cx="2321781" cy="107721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Green polar:</a:t>
            </a:r>
            <a:b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Aircrafts wing at 7kg AUW with flaps in “zero position” (f00)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76" y="3244132"/>
            <a:ext cx="23217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9900"/>
                </a:solidFill>
              </a:rPr>
              <a:t>Yellow polar:</a:t>
            </a:r>
            <a:br>
              <a:rPr lang="en-US" sz="1600" b="1" u="sng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2 degrees camber (f20)</a:t>
            </a:r>
            <a:endParaRPr lang="en-US" sz="1600" b="1" dirty="0">
              <a:solidFill>
                <a:srgbClr val="FF99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174480" y="4589228"/>
            <a:ext cx="232178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1"/>
                </a:solidFill>
              </a:rPr>
              <a:t>Blue polar:</a:t>
            </a:r>
            <a:br>
              <a:rPr lang="en-US" sz="1600" b="1" u="sng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-1 degrees reflex (f-10)</a:t>
            </a:r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22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7410" name="Picture 2" descr="F:\Aussie_Fotos\Polars&amp;MC\Polar_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36"/>
            <a:ext cx="12192000" cy="566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5" y="1963972"/>
            <a:ext cx="2321781" cy="107721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Green polar:</a:t>
            </a:r>
            <a:b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Aircrafts wing at 7kg AUW with flaps in “zero position” (f00)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76" y="3244132"/>
            <a:ext cx="23217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9900"/>
                </a:solidFill>
              </a:rPr>
              <a:t>Yellow polar:</a:t>
            </a:r>
            <a:br>
              <a:rPr lang="en-US" sz="1600" b="1" u="sng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2 degrees camber (f20)</a:t>
            </a:r>
            <a:endParaRPr lang="en-US" sz="1600" b="1" dirty="0">
              <a:solidFill>
                <a:srgbClr val="FF99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174480" y="4589228"/>
            <a:ext cx="232178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1"/>
                </a:solidFill>
              </a:rPr>
              <a:t>Blue polar:</a:t>
            </a:r>
            <a:br>
              <a:rPr lang="en-US" sz="1600" b="1" u="sng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-1 degrees reflex (f-10)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21134" y="4063117"/>
            <a:ext cx="2679589" cy="830997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Now search the shifting points for the flight-mode switches!!!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3800723" y="1963972"/>
            <a:ext cx="771277" cy="20991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3800723" y="3927944"/>
            <a:ext cx="3601941" cy="1351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3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b="933"/>
          <a:stretch/>
        </p:blipFill>
        <p:spPr bwMode="auto">
          <a:xfrm>
            <a:off x="281511" y="125440"/>
            <a:ext cx="6162261" cy="416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>
                <a:latin typeface="Helvetica" pitchFamily="2" charset="0"/>
              </a:rPr>
              <a:t>2</a:t>
            </a:r>
            <a:r>
              <a:rPr lang="de-DE" sz="1200" dirty="0" smtClean="0">
                <a:latin typeface="Helvetica" pitchFamily="2" charset="0"/>
              </a:rPr>
              <a:t>3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8434" name="Picture 2" descr="F:\Aussie_Fotos\Istallations_Paradigm\Paradigm_Flap-Settings_Flightpha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0" y="4396407"/>
            <a:ext cx="3736830" cy="19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5870899" y="1104278"/>
            <a:ext cx="6119424" cy="40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227327" y="540927"/>
            <a:ext cx="3586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Camber / Reflex setup as a possible way to tweak our planes´ performance!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 rot="1558589">
            <a:off x="3706562" y="3531876"/>
            <a:ext cx="3379451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else?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7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24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9458" name="Picture 2" descr="F:\Aussie_Fotos\Smiley Curios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t="10735" r="4416" b="5105"/>
          <a:stretch/>
        </p:blipFill>
        <p:spPr bwMode="auto">
          <a:xfrm>
            <a:off x="3927945" y="1144988"/>
            <a:ext cx="4189578" cy="40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 rot="2490500">
            <a:off x="-150293" y="1366573"/>
            <a:ext cx="4166477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else?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59" name="Picture 3" descr="F:\Aussie_Fotos\Balla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65" y="1793120"/>
            <a:ext cx="3046413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Aussie_Fotos\Cloudstre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-2011" r="-449" b="43273"/>
          <a:stretch/>
        </p:blipFill>
        <p:spPr bwMode="auto">
          <a:xfrm>
            <a:off x="-57693" y="-2571852"/>
            <a:ext cx="12429306" cy="96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25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64285" y="-13392"/>
            <a:ext cx="1181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to quantify the effects of ballast???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3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26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6386" name="Picture 2" descr="F:\Aussie_Fotos\Polars&amp;MC\Polar_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4780"/>
            <a:ext cx="12192000" cy="56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5" y="1963972"/>
            <a:ext cx="2321781" cy="107721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Green polar:</a:t>
            </a:r>
            <a:b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Aircrafts wing at 7kg AUW with flaps in “zero position” (f00)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76" y="3244132"/>
            <a:ext cx="23217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9900"/>
                </a:solidFill>
              </a:rPr>
              <a:t>Yellow polar:</a:t>
            </a:r>
            <a:br>
              <a:rPr lang="en-US" sz="1600" b="1" u="sng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2 degrees camber (f20)</a:t>
            </a:r>
            <a:endParaRPr lang="en-US" sz="1600" b="1" dirty="0">
              <a:solidFill>
                <a:srgbClr val="FF99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174480" y="4589228"/>
            <a:ext cx="232178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1"/>
                </a:solidFill>
              </a:rPr>
              <a:t>Blue polar:</a:t>
            </a:r>
            <a:br>
              <a:rPr lang="en-US" sz="1600" b="1" u="sng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-1 degrees reflex (f-10)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41620" y="2957885"/>
            <a:ext cx="2727297" cy="830997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What would happen if we add another 2kg of ballast to the “f00-glider” (green polar)???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27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21506" name="Picture 2" descr="F:\Aussie_Fotos\Polars&amp;MC\Polar_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18"/>
            <a:ext cx="12192000" cy="56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5" y="1963972"/>
            <a:ext cx="2321781" cy="107721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Green polar:</a:t>
            </a:r>
            <a:b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Aircrafts wing at 7kg AUW with flaps in “zero position” (f00)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76" y="3244132"/>
            <a:ext cx="23217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9900"/>
                </a:solidFill>
              </a:rPr>
              <a:t>Yellow polar:</a:t>
            </a:r>
            <a:br>
              <a:rPr lang="en-US" sz="1600" b="1" u="sng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2 degrees camber (f20)</a:t>
            </a:r>
            <a:endParaRPr lang="en-US" sz="1600" b="1" dirty="0">
              <a:solidFill>
                <a:srgbClr val="FF99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174480" y="4589228"/>
            <a:ext cx="232178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1"/>
                </a:solidFill>
              </a:rPr>
              <a:t>Blue polar:</a:t>
            </a:r>
            <a:br>
              <a:rPr lang="en-US" sz="1600" b="1" u="sng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-1 degrees reflex (f-10)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41620" y="2957885"/>
            <a:ext cx="2727297" cy="830997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What would happen if we add another 2kg of ballast to the “f00-glider” (green polar)???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28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22530" name="Picture 2" descr="F:\Aussie_Fotos\Polars&amp;MC\Polar_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8080"/>
            <a:ext cx="12191999" cy="56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75" y="1963972"/>
            <a:ext cx="2321781" cy="1077218"/>
          </a:xfrm>
          <a:prstGeom prst="rect">
            <a:avLst/>
          </a:prstGeom>
          <a:solidFill>
            <a:srgbClr val="99FF66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  <a:t>Green polar:</a:t>
            </a:r>
            <a:br>
              <a:rPr lang="en-US" sz="16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Aircrafts wing at 7kg AUW with flaps in “zero position” (f00)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74476" y="3244132"/>
            <a:ext cx="232178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9900"/>
                </a:solidFill>
              </a:rPr>
              <a:t>Yellow polar:</a:t>
            </a:r>
            <a:br>
              <a:rPr lang="en-US" sz="1600" b="1" u="sng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rgbClr val="FF9900"/>
                </a:solidFill>
              </a:rPr>
            </a:br>
            <a:r>
              <a:rPr lang="en-US" sz="1600" b="1" dirty="0" smtClean="0">
                <a:solidFill>
                  <a:srgbClr val="FF9900"/>
                </a:solidFill>
              </a:rPr>
              <a:t>2 degrees camber (f20)</a:t>
            </a:r>
            <a:endParaRPr lang="en-US" sz="1600" b="1" dirty="0">
              <a:solidFill>
                <a:srgbClr val="FF99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</a:t>
            </a:r>
            <a:r>
              <a:rPr lang="en-US" sz="2400" b="1" u="sng" dirty="0" smtClean="0">
                <a:solidFill>
                  <a:schemeClr val="tx2"/>
                </a:solidFill>
              </a:rPr>
              <a:t>Glide-Polar</a:t>
            </a:r>
            <a:r>
              <a:rPr lang="de-DE" sz="2400" b="1" u="sng" dirty="0" smtClean="0">
                <a:solidFill>
                  <a:schemeClr val="tx2"/>
                </a:solidFill>
              </a:rPr>
              <a:t>“ (L/D vs. Air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174480" y="4589228"/>
            <a:ext cx="232178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chemeClr val="accent1"/>
                </a:solidFill>
              </a:rPr>
              <a:t>Blue polar:</a:t>
            </a:r>
            <a:br>
              <a:rPr lang="en-US" sz="1600" b="1" u="sng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Aircrafts wing at 7kg AUW with flaps set to </a:t>
            </a:r>
            <a:br>
              <a:rPr lang="en-US" sz="1600" b="1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-1 degrees reflex (f-10)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41620" y="2957885"/>
            <a:ext cx="2727297" cy="830997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What would happen if we add another 2kg of ballast to the “f00-glider” (green polar)???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42059" y="747740"/>
            <a:ext cx="3272790" cy="1077218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Adding ballast primarily is shifting our performance-polars to the right towards higher L/D-numbers at faster air speeds.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4850296" y="2019631"/>
            <a:ext cx="2234316" cy="795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041620" y="3790525"/>
            <a:ext cx="3272790" cy="1077218"/>
          </a:xfrm>
          <a:prstGeom prst="rect">
            <a:avLst/>
          </a:prstGeom>
          <a:solidFill>
            <a:srgbClr val="FFCC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At the same time the stall speed and minimum sink is increasing which can harm performance at slow air speeds.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 rot="1772568">
            <a:off x="2743728" y="964521"/>
            <a:ext cx="557242" cy="20059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b="933"/>
          <a:stretch/>
        </p:blipFill>
        <p:spPr bwMode="auto">
          <a:xfrm>
            <a:off x="281511" y="125440"/>
            <a:ext cx="6162261" cy="416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29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18434" name="Picture 2" descr="F:\Aussie_Fotos\Istallations_Paradigm\Paradigm_Flap-Settings_Flightpha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0" y="4396407"/>
            <a:ext cx="3736830" cy="19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811" flipH="1">
            <a:off x="5870899" y="1104278"/>
            <a:ext cx="6119424" cy="40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b="2273"/>
          <a:stretch/>
        </p:blipFill>
        <p:spPr>
          <a:xfrm>
            <a:off x="10299590" y="3134569"/>
            <a:ext cx="1892410" cy="308680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675058" y="469365"/>
            <a:ext cx="3586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Before trying to meticulously set Camber and Reflex the perfect way, try and think about ballasting first!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 rot="1558589">
            <a:off x="3706562" y="3531876"/>
            <a:ext cx="3379451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else?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54" name="Picture 2" descr="F:\Aussie_Fotos\Ballas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15" y="1226004"/>
            <a:ext cx="1908565" cy="19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135" y="43061"/>
            <a:ext cx="10059649" cy="82825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Let´s take a look and understand “performance”:</a:t>
            </a:r>
            <a:endParaRPr lang="en-GB" sz="4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7272" y="1128833"/>
            <a:ext cx="9804816" cy="435133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How can we describe the “performance” of our model gliders?</a:t>
            </a:r>
          </a:p>
          <a:p>
            <a:r>
              <a:rPr lang="en-GB" sz="2400" dirty="0" smtClean="0"/>
              <a:t>How can we compare the “performance” of our model gliders?</a:t>
            </a:r>
          </a:p>
          <a:p>
            <a:r>
              <a:rPr lang="en-GB" sz="2400" dirty="0"/>
              <a:t>How can we get “performance” out of our gliders</a:t>
            </a:r>
            <a:r>
              <a:rPr lang="en-GB" sz="2400" dirty="0" smtClean="0"/>
              <a:t>?</a:t>
            </a:r>
          </a:p>
          <a:p>
            <a:r>
              <a:rPr lang="en-GB" sz="2400" dirty="0" smtClean="0">
                <a:cs typeface="Arial" pitchFamily="34" charset="0"/>
              </a:rPr>
              <a:t>How can we tweak our models “performance”?</a:t>
            </a:r>
          </a:p>
          <a:p>
            <a:r>
              <a:rPr lang="en-GB" sz="2400" dirty="0" smtClean="0">
                <a:cs typeface="Arial" pitchFamily="34" charset="0"/>
              </a:rPr>
              <a:t>How can we avoid mistakes by knowing about our gliders performance?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03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469" y="3259710"/>
            <a:ext cx="1708650" cy="29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0244"/>
            <a:ext cx="180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30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xmlns="" id="{C434E4B2-360C-4D44-9BE4-D72B76D4FA3D}"/>
              </a:ext>
            </a:extLst>
          </p:cNvPr>
          <p:cNvCxnSpPr/>
          <p:nvPr/>
        </p:nvCxnSpPr>
        <p:spPr>
          <a:xfrm flipV="1">
            <a:off x="253497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xmlns="" id="{85B0EF79-77CF-224F-AD88-DC81912E1E42}"/>
              </a:ext>
            </a:extLst>
          </p:cNvPr>
          <p:cNvCxnSpPr/>
          <p:nvPr/>
        </p:nvCxnSpPr>
        <p:spPr>
          <a:xfrm flipV="1">
            <a:off x="5893806" y="611004"/>
            <a:ext cx="0" cy="474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F:\Aussie_Fotos\P6117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7" y="717273"/>
            <a:ext cx="5640310" cy="42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6201819" y="717273"/>
            <a:ext cx="5417893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Enough for now!!!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201819" y="2003729"/>
            <a:ext cx="5417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Thank you for your attention!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Let this sink in</a:t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…..we`ll be back with the basics of</a:t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“MacCready – Flying” soon. 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738576" y="3969198"/>
            <a:ext cx="4662431" cy="923330"/>
          </a:xfrm>
          <a:prstGeom prst="rect">
            <a:avLst/>
          </a:prstGeom>
          <a:solidFill>
            <a:srgbClr val="FEDC9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 Questions?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91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48" y="2"/>
            <a:ext cx="8083521" cy="623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04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2"/>
            <a:ext cx="431252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„The POLAR“</a:t>
            </a:r>
            <a:endParaRPr lang="de-DE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05</a:t>
            </a:r>
            <a:endParaRPr lang="de-DE" sz="1200" dirty="0">
              <a:latin typeface="Helvetica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068640"/>
            <a:ext cx="90297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16191" r="-160"/>
          <a:stretch/>
        </p:blipFill>
        <p:spPr bwMode="auto">
          <a:xfrm>
            <a:off x="1866899" y="2038350"/>
            <a:ext cx="8905653" cy="419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92730" y="730251"/>
            <a:ext cx="6896100" cy="461665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FFC000">
                  <a:lumMod val="22000"/>
                  <a:lumOff val="78000"/>
                  <a:alpha val="24000"/>
                </a:srgbClr>
              </a:gs>
              <a:gs pos="100000">
                <a:srgbClr val="FEEAC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 </a:t>
            </a:r>
            <a:r>
              <a:rPr lang="en-US" sz="2400" b="1" dirty="0" smtClean="0">
                <a:solidFill>
                  <a:schemeClr val="tx2"/>
                </a:solidFill>
              </a:rPr>
              <a:t>That is what it`s all about!!! </a:t>
            </a:r>
            <a:r>
              <a:rPr lang="en-US" sz="24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 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3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06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4098" name="Picture 2" descr="F:\Aussie_Fotos\Polars&amp;MC\Pola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3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07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4098" name="Picture 2" descr="F:\Aussie_Fotos\Polars&amp;MC\Pola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638175" y="1019175"/>
            <a:ext cx="8905875" cy="1771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9544051" y="2390775"/>
            <a:ext cx="2476500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tangent out of the  point of origin “touching” the polar curve reflects the maximum glide ratio!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Helvetica" pitchFamily="2" charset="0"/>
              </a:rPr>
              <a:t>Slide </a:t>
            </a:r>
            <a:r>
              <a:rPr lang="en-US" sz="1200" dirty="0" smtClean="0">
                <a:latin typeface="Helvetica" pitchFamily="2" charset="0"/>
              </a:rPr>
              <a:t>number</a:t>
            </a:r>
            <a:r>
              <a:rPr lang="de-DE" sz="1200" dirty="0" smtClean="0">
                <a:latin typeface="D-DIN" panose="020B0504030202030204" pitchFamily="34" charset="77"/>
              </a:rPr>
              <a:t>             </a:t>
            </a:r>
            <a:r>
              <a:rPr lang="de-DE" sz="1200" dirty="0" smtClean="0">
                <a:latin typeface="Helvetica" pitchFamily="2" charset="0"/>
              </a:rPr>
              <a:t>08</a:t>
            </a:r>
            <a:endParaRPr lang="de-DE" sz="1200" dirty="0">
              <a:latin typeface="Helvetica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39490" y="165854"/>
            <a:ext cx="54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smtClean="0">
                <a:solidFill>
                  <a:schemeClr val="tx2"/>
                </a:solidFill>
              </a:rPr>
              <a:t>„Sink-Polar“ (Air Speed vs. Sink Speed)</a:t>
            </a:r>
            <a:endParaRPr lang="de-DE" sz="2400" b="1" u="sng" dirty="0">
              <a:solidFill>
                <a:schemeClr val="tx2"/>
              </a:solidFill>
            </a:endParaRPr>
          </a:p>
        </p:txBody>
      </p:sp>
      <p:pic>
        <p:nvPicPr>
          <p:cNvPr id="4098" name="Picture 2" descr="F:\Aussie_Fotos\Polars&amp;MC\Polar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2"/>
            <a:ext cx="12192000" cy="56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Aussie_Fotos\Polars&amp;MC\Polar_0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976"/>
            <a:ext cx="12192000" cy="56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74480" y="1304925"/>
            <a:ext cx="287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“Glide ratio” describes the ratio between 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en-US" dirty="0" smtClean="0"/>
              <a:t>ift and </a:t>
            </a:r>
            <a:r>
              <a:rPr lang="en-US" b="1" dirty="0" smtClean="0">
                <a:solidFill>
                  <a:srgbClr val="C00000"/>
                </a:solidFill>
              </a:rPr>
              <a:t>D</a:t>
            </a:r>
            <a:r>
              <a:rPr lang="en-US" dirty="0" smtClean="0"/>
              <a:t>rag proportions on our aircraft.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9174480" y="2343150"/>
            <a:ext cx="287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→ 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en-US" dirty="0" smtClean="0"/>
              <a:t>ift over </a:t>
            </a:r>
            <a:r>
              <a:rPr lang="en-US" b="1" dirty="0" smtClean="0">
                <a:solidFill>
                  <a:srgbClr val="C00000"/>
                </a:solidFill>
              </a:rPr>
              <a:t>D</a:t>
            </a:r>
            <a:r>
              <a:rPr lang="en-US" dirty="0" smtClean="0"/>
              <a:t>rag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9174480" y="2712482"/>
            <a:ext cx="287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→ 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en-US" dirty="0" smtClean="0"/>
              <a:t>ift / </a:t>
            </a:r>
            <a:r>
              <a:rPr lang="en-US" b="1" dirty="0" smtClean="0">
                <a:solidFill>
                  <a:srgbClr val="C00000"/>
                </a:solidFill>
              </a:rPr>
              <a:t>D</a:t>
            </a:r>
            <a:r>
              <a:rPr lang="en-US" dirty="0" smtClean="0"/>
              <a:t>rag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9174480" y="3061631"/>
            <a:ext cx="287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→ </a:t>
            </a:r>
            <a:r>
              <a:rPr lang="en-US" b="1" dirty="0" smtClean="0">
                <a:solidFill>
                  <a:srgbClr val="C00000"/>
                </a:solidFill>
              </a:rPr>
              <a:t>L</a:t>
            </a:r>
            <a:r>
              <a:rPr lang="en-US" dirty="0" smtClean="0"/>
              <a:t> / </a:t>
            </a:r>
            <a:r>
              <a:rPr lang="en-US" b="1" dirty="0" smtClean="0">
                <a:solidFill>
                  <a:srgbClr val="C00000"/>
                </a:solidFill>
              </a:rPr>
              <a:t>D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8373745" y="3735763"/>
            <a:ext cx="3638550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 the case shown, the tangent touches the polar curve at an </a:t>
            </a:r>
            <a:br>
              <a:rPr lang="en-US" dirty="0" smtClean="0"/>
            </a:br>
            <a:r>
              <a:rPr lang="en-US" dirty="0" smtClean="0"/>
              <a:t>air speed of 15,5m/s. </a:t>
            </a:r>
            <a:br>
              <a:rPr lang="en-US" dirty="0" smtClean="0"/>
            </a:br>
            <a:r>
              <a:rPr lang="en-US" dirty="0" smtClean="0"/>
              <a:t>This reflects a sink speed of 0,39m/s.</a:t>
            </a:r>
          </a:p>
          <a:p>
            <a:r>
              <a:rPr lang="en-US" dirty="0" smtClean="0"/>
              <a:t>Thus the maximum L/D ratio here is:</a:t>
            </a:r>
            <a:br>
              <a:rPr lang="en-US" dirty="0" smtClean="0"/>
            </a:br>
            <a:r>
              <a:rPr lang="en-US" dirty="0" smtClean="0"/>
              <a:t>15,5m/s : 0,39m/s  =  39,74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109F690-C060-C84F-A87D-1ED6A2416733}"/>
              </a:ext>
            </a:extLst>
          </p:cNvPr>
          <p:cNvSpPr/>
          <p:nvPr/>
        </p:nvSpPr>
        <p:spPr>
          <a:xfrm>
            <a:off x="6156960" y="6235004"/>
            <a:ext cx="6035040" cy="622996"/>
          </a:xfrm>
          <a:prstGeom prst="rect">
            <a:avLst/>
          </a:prstGeom>
          <a:solidFill>
            <a:schemeClr val="bg1">
              <a:lumMod val="8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D2DAE80-2A5C-3949-A7DB-085D123666BE}"/>
              </a:ext>
            </a:extLst>
          </p:cNvPr>
          <p:cNvSpPr txBox="1"/>
          <p:nvPr/>
        </p:nvSpPr>
        <p:spPr>
          <a:xfrm>
            <a:off x="6329680" y="6297417"/>
            <a:ext cx="357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©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Philip </a:t>
            </a:r>
            <a:r>
              <a:rPr lang="de-DE" sz="1200" dirty="0" smtClean="0">
                <a:solidFill>
                  <a:srgbClr val="000000"/>
                </a:solidFill>
                <a:latin typeface="Helvetica" pitchFamily="2" charset="0"/>
              </a:rPr>
              <a:t>Kolb</a:t>
            </a:r>
            <a:endParaRPr lang="de-DE" sz="12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685BE33-9A7E-DF46-822E-8B939C6CDBB4}"/>
              </a:ext>
            </a:extLst>
          </p:cNvPr>
          <p:cNvSpPr txBox="1"/>
          <p:nvPr/>
        </p:nvSpPr>
        <p:spPr>
          <a:xfrm>
            <a:off x="10059670" y="63234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Slide number</a:t>
            </a:r>
            <a:r>
              <a:rPr lang="en-US" sz="1200" dirty="0" smtClean="0">
                <a:latin typeface="D-DIN" panose="020B0504030202030204" pitchFamily="34" charset="77"/>
              </a:rPr>
              <a:t>            </a:t>
            </a:r>
            <a:r>
              <a:rPr lang="de-DE" sz="1200" dirty="0" smtClean="0">
                <a:latin typeface="Helvetica" pitchFamily="2" charset="0"/>
              </a:rPr>
              <a:t>09</a:t>
            </a:r>
            <a:endParaRPr lang="de-DE" sz="1200" dirty="0" smtClean="0">
              <a:latin typeface="Helvetica" pitchFamily="2" charset="0"/>
            </a:endParaRPr>
          </a:p>
          <a:p>
            <a:endParaRPr lang="de-DE" sz="1200" dirty="0">
              <a:latin typeface="Helvetica" pitchFamily="2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10395" t="3162" r="8028" b="7572"/>
          <a:stretch/>
        </p:blipFill>
        <p:spPr>
          <a:xfrm>
            <a:off x="323850" y="2244668"/>
            <a:ext cx="2262612" cy="2167312"/>
          </a:xfrm>
          <a:prstGeom prst="rect">
            <a:avLst/>
          </a:prstGeom>
        </p:spPr>
      </p:pic>
      <p:pic>
        <p:nvPicPr>
          <p:cNvPr id="6146" name="Picture 2" descr="F:\Aussie_Fotos\Pike Paradigm\Umriss_Paradi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86" y="91440"/>
            <a:ext cx="8202134" cy="5442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/>
          <p:cNvSpPr/>
          <p:nvPr/>
        </p:nvSpPr>
        <p:spPr>
          <a:xfrm>
            <a:off x="2758438" y="1647825"/>
            <a:ext cx="3013711" cy="15811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2901809" y="1737712"/>
            <a:ext cx="259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Is there any other </a:t>
            </a:r>
            <a:br>
              <a:rPr lang="en-US" sz="1600" b="1" dirty="0" smtClean="0">
                <a:solidFill>
                  <a:schemeClr val="tx2"/>
                </a:solidFill>
              </a:rPr>
            </a:br>
            <a:r>
              <a:rPr lang="en-US" sz="1600" b="1" dirty="0" smtClean="0">
                <a:solidFill>
                  <a:schemeClr val="tx2"/>
                </a:solidFill>
              </a:rPr>
              <a:t>way to depict this?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099433" y="2322487"/>
            <a:ext cx="2331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63710"/>
                </a:solidFill>
              </a:rPr>
              <a:t>Of course!</a:t>
            </a:r>
            <a:br>
              <a:rPr lang="en-US" sz="1400" b="1" dirty="0" smtClean="0">
                <a:solidFill>
                  <a:srgbClr val="C63710"/>
                </a:solidFill>
              </a:rPr>
            </a:br>
            <a:r>
              <a:rPr lang="en-US" sz="1400" b="1" dirty="0" smtClean="0">
                <a:solidFill>
                  <a:srgbClr val="C63710"/>
                </a:solidFill>
              </a:rPr>
              <a:t>Calculate a curve of all L/D-values over the air speed!</a:t>
            </a:r>
            <a:endParaRPr lang="en-US" sz="1400" b="1" dirty="0">
              <a:solidFill>
                <a:srgbClr val="C637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">
  <a:themeElements>
    <a:clrScheme name="Benutzerdefini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Microsoft Office PowerPoint</Application>
  <PresentationFormat>Benutzerdefiniert</PresentationFormat>
  <Paragraphs>165</Paragraphs>
  <Slides>30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Office</vt:lpstr>
      <vt:lpstr>PowerPoint-Präsentation</vt:lpstr>
      <vt:lpstr>PowerPoint-Präsentation</vt:lpstr>
      <vt:lpstr>Let´s take a look and understand “performance”: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WKS 22</cp:lastModifiedBy>
  <cp:revision>201</cp:revision>
  <cp:lastPrinted>2022-02-21T13:41:05Z</cp:lastPrinted>
  <dcterms:created xsi:type="dcterms:W3CDTF">2019-03-14T09:09:42Z</dcterms:created>
  <dcterms:modified xsi:type="dcterms:W3CDTF">2023-02-26T19:26:42Z</dcterms:modified>
</cp:coreProperties>
</file>